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ynxTH Serif" charset="1" panose="020000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slide7.xml" Type="http://schemas.openxmlformats.org/officeDocument/2006/relationships/slid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slide11.xml" Type="http://schemas.openxmlformats.org/officeDocument/2006/relationships/slide"/><Relationship Id="rId12" Target="../media/image6.png" Type="http://schemas.openxmlformats.org/officeDocument/2006/relationships/image"/><Relationship Id="rId13"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slide12.xml" Type="http://schemas.openxmlformats.org/officeDocument/2006/relationships/slide"/><Relationship Id="rId12" Target="../media/image6.png" Type="http://schemas.openxmlformats.org/officeDocument/2006/relationships/image"/><Relationship Id="rId13"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jpe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slide13.xml" Type="http://schemas.openxmlformats.org/officeDocument/2006/relationships/slid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9.jpe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https://shopee.co.id/qainz.co" TargetMode="External" Type="http://schemas.openxmlformats.org/officeDocument/2006/relationships/hyperlink"/><Relationship Id="rId19" Target="slide14.xml" Type="http://schemas.openxmlformats.org/officeDocument/2006/relationships/slide"/><Relationship Id="rId2" Target="../media/image1.jpeg" Type="http://schemas.openxmlformats.org/officeDocument/2006/relationships/image"/><Relationship Id="rId20" Target="../media/image6.png" Type="http://schemas.openxmlformats.org/officeDocument/2006/relationships/image"/><Relationship Id="rId21" Target="../media/image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2.jpe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jpe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slide3.xml" Type="http://schemas.openxmlformats.org/officeDocument/2006/relationships/slid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jpeg" Type="http://schemas.openxmlformats.org/officeDocument/2006/relationships/image"/><Relationship Id="rId8" Target="slide4.xml" Type="http://schemas.openxmlformats.org/officeDocument/2006/relationships/slid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slide5.xml" Type="http://schemas.openxmlformats.org/officeDocument/2006/relationships/slid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slide6.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slide7.xml" Type="http://schemas.openxmlformats.org/officeDocument/2006/relationship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slide8.xml" Type="http://schemas.openxmlformats.org/officeDocument/2006/relationships/slid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jpeg" Type="http://schemas.openxmlformats.org/officeDocument/2006/relationships/image"/><Relationship Id="rId8" Target="slide9.xml" Type="http://schemas.openxmlformats.org/officeDocument/2006/relationships/slide"/><Relationship Id="rId9"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slide10.xml" Type="http://schemas.openxmlformats.org/officeDocument/2006/relationships/slid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975275" y="9024139"/>
            <a:ext cx="2608931" cy="775911"/>
            <a:chOff x="0" y="0"/>
            <a:chExt cx="1366484" cy="406400"/>
          </a:xfrm>
        </p:grpSpPr>
        <p:sp>
          <p:nvSpPr>
            <p:cNvPr name="Freeform 6" id="6">
              <a:hlinkClick r:id="rId7"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7" id="7"/>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145807" y="9135750"/>
            <a:ext cx="552688" cy="5526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9881215" y="1699478"/>
            <a:ext cx="5156378" cy="7436272"/>
            <a:chOff x="0" y="0"/>
            <a:chExt cx="6224905" cy="8977249"/>
          </a:xfrm>
        </p:grpSpPr>
        <p:sp>
          <p:nvSpPr>
            <p:cNvPr name="Freeform 13" id="13"/>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10"/>
              <a:stretch>
                <a:fillRect l="-33144" t="0" r="-33144" b="0"/>
              </a:stretch>
            </a:blipFill>
          </p:spPr>
        </p:sp>
        <p:sp>
          <p:nvSpPr>
            <p:cNvPr name="Freeform 14" id="14"/>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sp>
        <p:nvSpPr>
          <p:cNvPr name="TextBox 15" id="15"/>
          <p:cNvSpPr txBox="true"/>
          <p:nvPr/>
        </p:nvSpPr>
        <p:spPr>
          <a:xfrm rot="0">
            <a:off x="1966744" y="2372238"/>
            <a:ext cx="7806257"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DIGITAL ENTREPRENEURSHIP</a:t>
            </a:r>
          </a:p>
        </p:txBody>
      </p:sp>
      <p:sp>
        <p:nvSpPr>
          <p:cNvPr name="TextBox 16" id="16"/>
          <p:cNvSpPr txBox="true"/>
          <p:nvPr/>
        </p:nvSpPr>
        <p:spPr>
          <a:xfrm rot="0">
            <a:off x="2268836" y="4759838"/>
            <a:ext cx="5318730" cy="2193926"/>
          </a:xfrm>
          <a:prstGeom prst="rect">
            <a:avLst/>
          </a:prstGeom>
        </p:spPr>
        <p:txBody>
          <a:bodyPr anchor="t" rtlCol="false" tIns="0" lIns="0" bIns="0" rIns="0">
            <a:spAutoFit/>
          </a:bodyPr>
          <a:lstStyle/>
          <a:p>
            <a:pPr algn="l" marL="539745" indent="-269872" lvl="1">
              <a:lnSpc>
                <a:spcPts val="3499"/>
              </a:lnSpc>
              <a:buFont typeface="Arial"/>
              <a:buChar char="•"/>
            </a:pPr>
            <a:r>
              <a:rPr lang="en-US" sz="2499">
                <a:solidFill>
                  <a:srgbClr val="866352"/>
                </a:solidFill>
                <a:latin typeface="Poppins"/>
                <a:ea typeface="Poppins"/>
                <a:cs typeface="Poppins"/>
                <a:sym typeface="Poppins"/>
              </a:rPr>
              <a:t>Aini AMALIA</a:t>
            </a:r>
          </a:p>
          <a:p>
            <a:pPr algn="l" marL="539745" indent="-269872" lvl="1">
              <a:lnSpc>
                <a:spcPts val="3499"/>
              </a:lnSpc>
              <a:buFont typeface="Arial"/>
              <a:buChar char="•"/>
            </a:pPr>
            <a:r>
              <a:rPr lang="en-US" sz="2499">
                <a:solidFill>
                  <a:srgbClr val="866352"/>
                </a:solidFill>
                <a:latin typeface="Poppins"/>
                <a:ea typeface="Poppins"/>
                <a:cs typeface="Poppins"/>
                <a:sym typeface="Poppins"/>
              </a:rPr>
              <a:t>Choiru Nisa</a:t>
            </a:r>
          </a:p>
          <a:p>
            <a:pPr algn="l" marL="539745" indent="-269872" lvl="1">
              <a:lnSpc>
                <a:spcPts val="3499"/>
              </a:lnSpc>
              <a:buFont typeface="Arial"/>
              <a:buChar char="•"/>
            </a:pPr>
            <a:r>
              <a:rPr lang="en-US" sz="2499">
                <a:solidFill>
                  <a:srgbClr val="866352"/>
                </a:solidFill>
                <a:latin typeface="Poppins"/>
                <a:ea typeface="Poppins"/>
                <a:cs typeface="Poppins"/>
                <a:sym typeface="Poppins"/>
              </a:rPr>
              <a:t>Ios Widria Saragih</a:t>
            </a:r>
          </a:p>
          <a:p>
            <a:pPr algn="l" marL="539745" indent="-269872" lvl="1">
              <a:lnSpc>
                <a:spcPts val="3499"/>
              </a:lnSpc>
              <a:buFont typeface="Arial"/>
              <a:buChar char="•"/>
            </a:pPr>
            <a:r>
              <a:rPr lang="en-US" sz="2499">
                <a:solidFill>
                  <a:srgbClr val="866352"/>
                </a:solidFill>
                <a:latin typeface="Poppins"/>
                <a:ea typeface="Poppins"/>
                <a:cs typeface="Poppins"/>
                <a:sym typeface="Poppins"/>
              </a:rPr>
              <a:t>Qinanthi Patricia Amithayani </a:t>
            </a:r>
          </a:p>
          <a:p>
            <a:pPr algn="l" marL="539745" indent="-269872" lvl="1">
              <a:lnSpc>
                <a:spcPts val="3499"/>
              </a:lnSpc>
              <a:buFont typeface="Arial"/>
              <a:buChar char="•"/>
            </a:pPr>
            <a:r>
              <a:rPr lang="en-US" sz="2499">
                <a:solidFill>
                  <a:srgbClr val="866352"/>
                </a:solidFill>
                <a:latin typeface="Poppins"/>
                <a:ea typeface="Poppins"/>
                <a:cs typeface="Poppins"/>
                <a:sym typeface="Poppins"/>
              </a:rPr>
              <a:t>Zakira Zahra Aulia</a:t>
            </a:r>
          </a:p>
        </p:txBody>
      </p:sp>
      <p:sp>
        <p:nvSpPr>
          <p:cNvPr name="TextBox 17" id="17"/>
          <p:cNvSpPr txBox="true"/>
          <p:nvPr/>
        </p:nvSpPr>
        <p:spPr>
          <a:xfrm rot="0">
            <a:off x="2463303" y="4041093"/>
            <a:ext cx="3569776" cy="441326"/>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Di susun oleh :</a:t>
            </a:r>
          </a:p>
        </p:txBody>
      </p:sp>
      <p:sp>
        <p:nvSpPr>
          <p:cNvPr name="TextBox 18" id="18"/>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19" id="19"/>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664770" y="3122561"/>
            <a:ext cx="3444503" cy="4967491"/>
            <a:chOff x="0" y="0"/>
            <a:chExt cx="6224905" cy="8977249"/>
          </a:xfrm>
        </p:grpSpPr>
        <p:sp>
          <p:nvSpPr>
            <p:cNvPr name="Freeform 6" id="6"/>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7"/>
              <a:stretch>
                <a:fillRect l="-33144" t="0" r="-33144" b="0"/>
              </a:stretch>
            </a:blipFill>
          </p:spPr>
        </p:sp>
        <p:sp>
          <p:nvSpPr>
            <p:cNvPr name="Freeform 7" id="7"/>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grpSp>
        <p:nvGrpSpPr>
          <p:cNvPr name="Group 8" id="8"/>
          <p:cNvGrpSpPr>
            <a:grpSpLocks noChangeAspect="true"/>
          </p:cNvGrpSpPr>
          <p:nvPr/>
        </p:nvGrpSpPr>
        <p:grpSpPr>
          <a:xfrm rot="0">
            <a:off x="5502756" y="3122561"/>
            <a:ext cx="3444503" cy="4967491"/>
            <a:chOff x="0" y="0"/>
            <a:chExt cx="6224905" cy="8977249"/>
          </a:xfrm>
        </p:grpSpPr>
        <p:sp>
          <p:nvSpPr>
            <p:cNvPr name="Freeform 9" id="9"/>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8"/>
              <a:stretch>
                <a:fillRect l="-33144" t="0" r="-33144" b="0"/>
              </a:stretch>
            </a:blipFill>
          </p:spPr>
        </p:sp>
        <p:sp>
          <p:nvSpPr>
            <p:cNvPr name="Freeform 10" id="10"/>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grpSp>
        <p:nvGrpSpPr>
          <p:cNvPr name="Group 11" id="11"/>
          <p:cNvGrpSpPr>
            <a:grpSpLocks noChangeAspect="true"/>
          </p:cNvGrpSpPr>
          <p:nvPr/>
        </p:nvGrpSpPr>
        <p:grpSpPr>
          <a:xfrm rot="0">
            <a:off x="9340741" y="3122561"/>
            <a:ext cx="3444503" cy="4967491"/>
            <a:chOff x="0" y="0"/>
            <a:chExt cx="6224905" cy="8977249"/>
          </a:xfrm>
        </p:grpSpPr>
        <p:sp>
          <p:nvSpPr>
            <p:cNvPr name="Freeform 12" id="12"/>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9"/>
              <a:stretch>
                <a:fillRect l="-33144" t="0" r="-33144" b="0"/>
              </a:stretch>
            </a:blipFill>
          </p:spPr>
        </p:sp>
        <p:sp>
          <p:nvSpPr>
            <p:cNvPr name="Freeform 13" id="13"/>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grpSp>
        <p:nvGrpSpPr>
          <p:cNvPr name="Group 14" id="14"/>
          <p:cNvGrpSpPr>
            <a:grpSpLocks noChangeAspect="true"/>
          </p:cNvGrpSpPr>
          <p:nvPr/>
        </p:nvGrpSpPr>
        <p:grpSpPr>
          <a:xfrm rot="0">
            <a:off x="13178727" y="3122561"/>
            <a:ext cx="3444503" cy="4967491"/>
            <a:chOff x="0" y="0"/>
            <a:chExt cx="6224905" cy="8977249"/>
          </a:xfrm>
        </p:grpSpPr>
        <p:sp>
          <p:nvSpPr>
            <p:cNvPr name="Freeform 15" id="15"/>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10"/>
              <a:stretch>
                <a:fillRect l="-33144" t="0" r="-33144" b="0"/>
              </a:stretch>
            </a:blipFill>
          </p:spPr>
        </p:sp>
        <p:sp>
          <p:nvSpPr>
            <p:cNvPr name="Freeform 16" id="16"/>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grpSp>
        <p:nvGrpSpPr>
          <p:cNvPr name="Group 17" id="17"/>
          <p:cNvGrpSpPr/>
          <p:nvPr/>
        </p:nvGrpSpPr>
        <p:grpSpPr>
          <a:xfrm rot="0">
            <a:off x="14975275" y="9024139"/>
            <a:ext cx="2608931" cy="775911"/>
            <a:chOff x="0" y="0"/>
            <a:chExt cx="1366484" cy="406400"/>
          </a:xfrm>
        </p:grpSpPr>
        <p:sp>
          <p:nvSpPr>
            <p:cNvPr name="Freeform 18" id="18">
              <a:hlinkClick r:id="rId11"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9" id="19"/>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5145807" y="9135750"/>
            <a:ext cx="552688" cy="55268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2013788" y="8315550"/>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201E1E"/>
                </a:solidFill>
                <a:latin typeface="Poppins Bold"/>
                <a:ea typeface="Poppins Bold"/>
                <a:cs typeface="Poppins Bold"/>
                <a:sym typeface="Poppins Bold"/>
              </a:rPr>
              <a:t>01</a:t>
            </a:r>
          </a:p>
        </p:txBody>
      </p:sp>
      <p:sp>
        <p:nvSpPr>
          <p:cNvPr name="TextBox 25" id="25"/>
          <p:cNvSpPr txBox="true"/>
          <p:nvPr/>
        </p:nvSpPr>
        <p:spPr>
          <a:xfrm rot="0">
            <a:off x="5851773" y="8315550"/>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201E1E"/>
                </a:solidFill>
                <a:latin typeface="Poppins Bold"/>
                <a:ea typeface="Poppins Bold"/>
                <a:cs typeface="Poppins Bold"/>
                <a:sym typeface="Poppins Bold"/>
              </a:rPr>
              <a:t> 02</a:t>
            </a:r>
          </a:p>
        </p:txBody>
      </p:sp>
      <p:sp>
        <p:nvSpPr>
          <p:cNvPr name="TextBox 26" id="26"/>
          <p:cNvSpPr txBox="true"/>
          <p:nvPr/>
        </p:nvSpPr>
        <p:spPr>
          <a:xfrm rot="0">
            <a:off x="9689759" y="8315550"/>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201E1E"/>
                </a:solidFill>
                <a:latin typeface="Poppins Bold"/>
                <a:ea typeface="Poppins Bold"/>
                <a:cs typeface="Poppins Bold"/>
                <a:sym typeface="Poppins Bold"/>
              </a:rPr>
              <a:t> 03</a:t>
            </a:r>
          </a:p>
        </p:txBody>
      </p:sp>
      <p:sp>
        <p:nvSpPr>
          <p:cNvPr name="TextBox 27" id="27"/>
          <p:cNvSpPr txBox="true"/>
          <p:nvPr/>
        </p:nvSpPr>
        <p:spPr>
          <a:xfrm rot="0">
            <a:off x="13527744" y="8315550"/>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201E1E"/>
                </a:solidFill>
                <a:latin typeface="Poppins Bold"/>
                <a:ea typeface="Poppins Bold"/>
                <a:cs typeface="Poppins Bold"/>
                <a:sym typeface="Poppins Bold"/>
              </a:rPr>
              <a:t>04</a:t>
            </a:r>
          </a:p>
        </p:txBody>
      </p:sp>
      <p:sp>
        <p:nvSpPr>
          <p:cNvPr name="TextBox 28" id="28"/>
          <p:cNvSpPr txBox="true"/>
          <p:nvPr/>
        </p:nvSpPr>
        <p:spPr>
          <a:xfrm rot="0">
            <a:off x="4843350" y="1627627"/>
            <a:ext cx="8601301" cy="882650"/>
          </a:xfrm>
          <a:prstGeom prst="rect">
            <a:avLst/>
          </a:prstGeom>
        </p:spPr>
        <p:txBody>
          <a:bodyPr anchor="t" rtlCol="false" tIns="0" lIns="0" bIns="0" rIns="0">
            <a:spAutoFit/>
          </a:bodyPr>
          <a:lstStyle/>
          <a:p>
            <a:pPr algn="ctr">
              <a:lnSpc>
                <a:spcPts val="7000"/>
              </a:lnSpc>
              <a:spcBef>
                <a:spcPct val="0"/>
              </a:spcBef>
            </a:pPr>
            <a:r>
              <a:rPr lang="en-US" sz="5000" spc="-145">
                <a:solidFill>
                  <a:srgbClr val="866352"/>
                </a:solidFill>
                <a:latin typeface="LynxTH Serif"/>
                <a:ea typeface="LynxTH Serif"/>
                <a:cs typeface="LynxTH Serif"/>
                <a:sym typeface="LynxTH Serif"/>
              </a:rPr>
              <a:t>Jenis Baju Yang Kami Jual</a:t>
            </a:r>
          </a:p>
        </p:txBody>
      </p:sp>
      <p:sp>
        <p:nvSpPr>
          <p:cNvPr name="TextBox 29" id="29"/>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30" id="30"/>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028700" y="6013368"/>
            <a:ext cx="3528006" cy="4835415"/>
            <a:chOff x="0" y="0"/>
            <a:chExt cx="6383249" cy="8748753"/>
          </a:xfrm>
        </p:grpSpPr>
        <p:sp>
          <p:nvSpPr>
            <p:cNvPr name="Freeform 6" id="6"/>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7"/>
              <a:stretch>
                <a:fillRect l="-28227" t="0" r="-28227" b="0"/>
              </a:stretch>
            </a:blipFill>
          </p:spPr>
        </p:sp>
        <p:sp>
          <p:nvSpPr>
            <p:cNvPr name="Freeform 7" id="7"/>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B9A7F"/>
            </a:solidFill>
          </p:spPr>
        </p:sp>
      </p:grpSp>
      <p:grpSp>
        <p:nvGrpSpPr>
          <p:cNvPr name="Group 8" id="8"/>
          <p:cNvGrpSpPr>
            <a:grpSpLocks noChangeAspect="true"/>
          </p:cNvGrpSpPr>
          <p:nvPr/>
        </p:nvGrpSpPr>
        <p:grpSpPr>
          <a:xfrm rot="0">
            <a:off x="1028700" y="1028700"/>
            <a:ext cx="3528006" cy="4835415"/>
            <a:chOff x="0" y="0"/>
            <a:chExt cx="6383249" cy="8748753"/>
          </a:xfrm>
        </p:grpSpPr>
        <p:sp>
          <p:nvSpPr>
            <p:cNvPr name="Freeform 9" id="9"/>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8"/>
              <a:stretch>
                <a:fillRect l="-28227" t="0" r="-28227" b="0"/>
              </a:stretch>
            </a:blipFill>
          </p:spPr>
        </p:sp>
        <p:sp>
          <p:nvSpPr>
            <p:cNvPr name="Freeform 10" id="10"/>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B9A7F"/>
            </a:solidFill>
          </p:spPr>
        </p:sp>
      </p:grpSp>
      <p:grpSp>
        <p:nvGrpSpPr>
          <p:cNvPr name="Group 11" id="11"/>
          <p:cNvGrpSpPr>
            <a:grpSpLocks noChangeAspect="true"/>
          </p:cNvGrpSpPr>
          <p:nvPr/>
        </p:nvGrpSpPr>
        <p:grpSpPr>
          <a:xfrm rot="0">
            <a:off x="4694748" y="4422885"/>
            <a:ext cx="3528006" cy="4835415"/>
            <a:chOff x="0" y="0"/>
            <a:chExt cx="6383249" cy="8748753"/>
          </a:xfrm>
        </p:grpSpPr>
        <p:sp>
          <p:nvSpPr>
            <p:cNvPr name="Freeform 12" id="12"/>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9"/>
              <a:stretch>
                <a:fillRect l="-28227" t="0" r="-28227" b="0"/>
              </a:stretch>
            </a:blipFill>
          </p:spPr>
        </p:sp>
        <p:sp>
          <p:nvSpPr>
            <p:cNvPr name="Freeform 13" id="13"/>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B9A7F"/>
            </a:solidFill>
          </p:spPr>
        </p:sp>
      </p:grpSp>
      <p:grpSp>
        <p:nvGrpSpPr>
          <p:cNvPr name="Group 14" id="14"/>
          <p:cNvGrpSpPr>
            <a:grpSpLocks noChangeAspect="true"/>
          </p:cNvGrpSpPr>
          <p:nvPr/>
        </p:nvGrpSpPr>
        <p:grpSpPr>
          <a:xfrm rot="0">
            <a:off x="4694748" y="-561783"/>
            <a:ext cx="3528006" cy="4835415"/>
            <a:chOff x="0" y="0"/>
            <a:chExt cx="6383249" cy="8748753"/>
          </a:xfrm>
        </p:grpSpPr>
        <p:sp>
          <p:nvSpPr>
            <p:cNvPr name="Freeform 15" id="15"/>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10"/>
              <a:stretch>
                <a:fillRect l="-28227" t="0" r="-28227" b="0"/>
              </a:stretch>
            </a:blipFill>
          </p:spPr>
        </p:sp>
        <p:sp>
          <p:nvSpPr>
            <p:cNvPr name="Freeform 16" id="16"/>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B9A7F"/>
            </a:solidFill>
          </p:spPr>
        </p:sp>
      </p:grpSp>
      <p:sp>
        <p:nvSpPr>
          <p:cNvPr name="TextBox 17" id="17"/>
          <p:cNvSpPr txBox="true"/>
          <p:nvPr/>
        </p:nvSpPr>
        <p:spPr>
          <a:xfrm rot="0">
            <a:off x="9761198" y="525463"/>
            <a:ext cx="4739861"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strategi pemasaran</a:t>
            </a:r>
          </a:p>
        </p:txBody>
      </p:sp>
      <p:sp>
        <p:nvSpPr>
          <p:cNvPr name="TextBox 18" id="18"/>
          <p:cNvSpPr txBox="true"/>
          <p:nvPr/>
        </p:nvSpPr>
        <p:spPr>
          <a:xfrm rot="0">
            <a:off x="8937305" y="1915160"/>
            <a:ext cx="7962395" cy="5999481"/>
          </a:xfrm>
          <a:prstGeom prst="rect">
            <a:avLst/>
          </a:prstGeom>
        </p:spPr>
        <p:txBody>
          <a:bodyPr anchor="t" rtlCol="false" tIns="0" lIns="0" bIns="0" rIns="0">
            <a:spAutoFit/>
          </a:bodyPr>
          <a:lstStyle/>
          <a:p>
            <a:pPr algn="l" marL="496566" indent="-248283" lvl="1">
              <a:lnSpc>
                <a:spcPts val="3219"/>
              </a:lnSpc>
              <a:buFont typeface="Arial"/>
              <a:buChar char="•"/>
            </a:pPr>
            <a:r>
              <a:rPr lang="en-US" sz="2299">
                <a:solidFill>
                  <a:srgbClr val="201E1E"/>
                </a:solidFill>
                <a:latin typeface="Poppins"/>
                <a:ea typeface="Poppins"/>
                <a:cs typeface="Poppins"/>
                <a:sym typeface="Poppins"/>
              </a:rPr>
              <a:t>Media Sosial &amp; Influencer Marketing: Manfaatkan Instagram, TikTok, dan YouTube untuk menunjukkan koleksi terbaru.</a:t>
            </a:r>
          </a:p>
          <a:p>
            <a:pPr algn="l" marL="496566" indent="-248283" lvl="1">
              <a:lnSpc>
                <a:spcPts val="3219"/>
              </a:lnSpc>
              <a:buFont typeface="Arial"/>
              <a:buChar char="•"/>
            </a:pPr>
            <a:r>
              <a:rPr lang="en-US" sz="2299">
                <a:solidFill>
                  <a:srgbClr val="201E1E"/>
                </a:solidFill>
                <a:latin typeface="Poppins"/>
                <a:ea typeface="Poppins"/>
                <a:cs typeface="Poppins"/>
                <a:sym typeface="Poppins"/>
              </a:rPr>
              <a:t>E-commerce &amp; Website: Bangun toko online yang user-friendly untuk meningkatkan visibilitas dan penjualan.</a:t>
            </a:r>
          </a:p>
          <a:p>
            <a:pPr algn="l" marL="496566" indent="-248283" lvl="1">
              <a:lnSpc>
                <a:spcPts val="3219"/>
              </a:lnSpc>
              <a:buFont typeface="Arial"/>
              <a:buChar char="•"/>
            </a:pPr>
            <a:r>
              <a:rPr lang="en-US" sz="2299">
                <a:solidFill>
                  <a:srgbClr val="201E1E"/>
                </a:solidFill>
                <a:latin typeface="Poppins"/>
                <a:ea typeface="Poppins"/>
                <a:cs typeface="Poppins"/>
                <a:sym typeface="Poppins"/>
              </a:rPr>
              <a:t>Diskon &amp; Promosi Khusus: Tawarkan promo, potongan harga untuk pelanggan pertama, atau diskon bundle untuk menarik pembeli baru.</a:t>
            </a:r>
          </a:p>
          <a:p>
            <a:pPr algn="l" marL="496566" indent="-248283" lvl="1">
              <a:lnSpc>
                <a:spcPts val="3219"/>
              </a:lnSpc>
              <a:buFont typeface="Arial"/>
              <a:buChar char="•"/>
            </a:pPr>
            <a:r>
              <a:rPr lang="en-US" sz="2299">
                <a:solidFill>
                  <a:srgbClr val="201E1E"/>
                </a:solidFill>
                <a:latin typeface="Poppins"/>
                <a:ea typeface="Poppins"/>
                <a:cs typeface="Poppins"/>
                <a:sym typeface="Poppins"/>
              </a:rPr>
              <a:t>Kolaborasi &amp; Pop-Up Store: Kolaborasi dengan brand dan adakan pop-up store untuk memperkenalkan koleksi di lokasi strategis.</a:t>
            </a:r>
          </a:p>
          <a:p>
            <a:pPr algn="l" marL="496566" indent="-248283" lvl="1">
              <a:lnSpc>
                <a:spcPts val="3219"/>
              </a:lnSpc>
              <a:spcBef>
                <a:spcPct val="0"/>
              </a:spcBef>
              <a:buFont typeface="Arial"/>
              <a:buChar char="•"/>
            </a:pPr>
            <a:r>
              <a:rPr lang="en-US" sz="2299">
                <a:solidFill>
                  <a:srgbClr val="201E1E"/>
                </a:solidFill>
                <a:latin typeface="Poppins"/>
                <a:ea typeface="Poppins"/>
                <a:cs typeface="Poppins"/>
                <a:sym typeface="Poppins"/>
              </a:rPr>
              <a:t>Loyalty Program: Berikan reward atau poin bagi pelanggan setia untuk meningkatkan retensi dan mendorong pembelian berulang.</a:t>
            </a:r>
          </a:p>
        </p:txBody>
      </p:sp>
      <p:sp>
        <p:nvSpPr>
          <p:cNvPr name="TextBox 19" id="19"/>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20" id="20"/>
          <p:cNvGrpSpPr/>
          <p:nvPr/>
        </p:nvGrpSpPr>
        <p:grpSpPr>
          <a:xfrm rot="0">
            <a:off x="14975275" y="9024139"/>
            <a:ext cx="2608931" cy="775911"/>
            <a:chOff x="0" y="0"/>
            <a:chExt cx="1366484" cy="406400"/>
          </a:xfrm>
        </p:grpSpPr>
        <p:sp>
          <p:nvSpPr>
            <p:cNvPr name="Freeform 21" id="21">
              <a:hlinkClick r:id="rId11"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22" id="22"/>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145807" y="9135750"/>
            <a:ext cx="552688" cy="55268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2553723" y="3177933"/>
            <a:ext cx="3554444" cy="4121633"/>
            <a:chOff x="0" y="0"/>
            <a:chExt cx="7548118" cy="8752586"/>
          </a:xfrm>
        </p:grpSpPr>
        <p:sp>
          <p:nvSpPr>
            <p:cNvPr name="Freeform 6" id="6"/>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7"/>
              <a:stretch>
                <a:fillRect l="-13766" t="0" r="-13766" b="0"/>
              </a:stretch>
            </a:blipFill>
          </p:spPr>
        </p:sp>
        <p:sp>
          <p:nvSpPr>
            <p:cNvPr name="Freeform 7" id="7"/>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BB9A7F"/>
            </a:solidFill>
          </p:spPr>
        </p:sp>
      </p:grpSp>
      <p:grpSp>
        <p:nvGrpSpPr>
          <p:cNvPr name="Group 8" id="8"/>
          <p:cNvGrpSpPr>
            <a:grpSpLocks noChangeAspect="true"/>
          </p:cNvGrpSpPr>
          <p:nvPr/>
        </p:nvGrpSpPr>
        <p:grpSpPr>
          <a:xfrm rot="0">
            <a:off x="7385344" y="3177933"/>
            <a:ext cx="3554444" cy="4121633"/>
            <a:chOff x="0" y="0"/>
            <a:chExt cx="7548118" cy="8752586"/>
          </a:xfrm>
        </p:grpSpPr>
        <p:sp>
          <p:nvSpPr>
            <p:cNvPr name="Freeform 9" id="9"/>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8"/>
              <a:stretch>
                <a:fillRect l="0" t="-19606" r="0" b="-19606"/>
              </a:stretch>
            </a:blipFill>
          </p:spPr>
        </p:sp>
        <p:sp>
          <p:nvSpPr>
            <p:cNvPr name="Freeform 10" id="10"/>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BB9A7F"/>
            </a:solidFill>
          </p:spPr>
        </p:sp>
      </p:grpSp>
      <p:grpSp>
        <p:nvGrpSpPr>
          <p:cNvPr name="Group 11" id="11"/>
          <p:cNvGrpSpPr>
            <a:grpSpLocks noChangeAspect="true"/>
          </p:cNvGrpSpPr>
          <p:nvPr/>
        </p:nvGrpSpPr>
        <p:grpSpPr>
          <a:xfrm rot="0">
            <a:off x="12216964" y="3177933"/>
            <a:ext cx="3554444" cy="4121633"/>
            <a:chOff x="0" y="0"/>
            <a:chExt cx="7548118" cy="8752586"/>
          </a:xfrm>
        </p:grpSpPr>
        <p:sp>
          <p:nvSpPr>
            <p:cNvPr name="Freeform 12" id="12"/>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9"/>
              <a:stretch>
                <a:fillRect l="0" t="0" r="0" b="-56397"/>
              </a:stretch>
            </a:blipFill>
          </p:spPr>
        </p:sp>
        <p:sp>
          <p:nvSpPr>
            <p:cNvPr name="Freeform 13" id="13"/>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BB9A7F"/>
            </a:solidFill>
          </p:spPr>
        </p:sp>
      </p:grpSp>
      <p:sp>
        <p:nvSpPr>
          <p:cNvPr name="TextBox 14" id="14"/>
          <p:cNvSpPr txBox="true"/>
          <p:nvPr/>
        </p:nvSpPr>
        <p:spPr>
          <a:xfrm rot="0">
            <a:off x="2553723" y="8107477"/>
            <a:ext cx="3554444" cy="358775"/>
          </a:xfrm>
          <a:prstGeom prst="rect">
            <a:avLst/>
          </a:prstGeom>
        </p:spPr>
        <p:txBody>
          <a:bodyPr anchor="t" rtlCol="false" tIns="0" lIns="0" bIns="0" rIns="0">
            <a:spAutoFit/>
          </a:bodyPr>
          <a:lstStyle/>
          <a:p>
            <a:pPr algn="ctr">
              <a:lnSpc>
                <a:spcPts val="2799"/>
              </a:lnSpc>
              <a:spcBef>
                <a:spcPct val="0"/>
              </a:spcBef>
            </a:pPr>
            <a:r>
              <a:rPr lang="en-US" sz="1999" i="true">
                <a:solidFill>
                  <a:srgbClr val="201E1E"/>
                </a:solidFill>
                <a:latin typeface="Poppins Italics"/>
                <a:ea typeface="Poppins Italics"/>
                <a:cs typeface="Poppins Italics"/>
                <a:sym typeface="Poppins Italics"/>
              </a:rPr>
              <a:t>Model Baju</a:t>
            </a:r>
          </a:p>
        </p:txBody>
      </p:sp>
      <p:sp>
        <p:nvSpPr>
          <p:cNvPr name="TextBox 15" id="15"/>
          <p:cNvSpPr txBox="true"/>
          <p:nvPr/>
        </p:nvSpPr>
        <p:spPr>
          <a:xfrm rot="0">
            <a:off x="2516592" y="7617628"/>
            <a:ext cx="3591574"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BB9A7F"/>
                </a:solidFill>
                <a:latin typeface="Poppins Bold"/>
                <a:ea typeface="Poppins Bold"/>
                <a:cs typeface="Poppins Bold"/>
                <a:sym typeface="Poppins Bold"/>
              </a:rPr>
              <a:t>Casual Office </a:t>
            </a:r>
          </a:p>
        </p:txBody>
      </p:sp>
      <p:sp>
        <p:nvSpPr>
          <p:cNvPr name="TextBox 16" id="16"/>
          <p:cNvSpPr txBox="true"/>
          <p:nvPr/>
        </p:nvSpPr>
        <p:spPr>
          <a:xfrm rot="0">
            <a:off x="7385344" y="8107477"/>
            <a:ext cx="3554444" cy="358775"/>
          </a:xfrm>
          <a:prstGeom prst="rect">
            <a:avLst/>
          </a:prstGeom>
        </p:spPr>
        <p:txBody>
          <a:bodyPr anchor="t" rtlCol="false" tIns="0" lIns="0" bIns="0" rIns="0">
            <a:spAutoFit/>
          </a:bodyPr>
          <a:lstStyle/>
          <a:p>
            <a:pPr algn="ctr">
              <a:lnSpc>
                <a:spcPts val="2799"/>
              </a:lnSpc>
              <a:spcBef>
                <a:spcPct val="0"/>
              </a:spcBef>
            </a:pPr>
            <a:r>
              <a:rPr lang="en-US" sz="1999" i="true">
                <a:solidFill>
                  <a:srgbClr val="201E1E"/>
                </a:solidFill>
                <a:latin typeface="Poppins Italics"/>
                <a:ea typeface="Poppins Italics"/>
                <a:cs typeface="Poppins Italics"/>
                <a:sym typeface="Poppins Italics"/>
              </a:rPr>
              <a:t>Model Baju</a:t>
            </a:r>
          </a:p>
        </p:txBody>
      </p:sp>
      <p:sp>
        <p:nvSpPr>
          <p:cNvPr name="TextBox 17" id="17"/>
          <p:cNvSpPr txBox="true"/>
          <p:nvPr/>
        </p:nvSpPr>
        <p:spPr>
          <a:xfrm rot="0">
            <a:off x="7348213" y="7617628"/>
            <a:ext cx="3591574"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BB9A7F"/>
                </a:solidFill>
                <a:latin typeface="Poppins Bold"/>
                <a:ea typeface="Poppins Bold"/>
                <a:cs typeface="Poppins Bold"/>
                <a:sym typeface="Poppins Bold"/>
              </a:rPr>
              <a:t>Daily Look</a:t>
            </a:r>
          </a:p>
        </p:txBody>
      </p:sp>
      <p:sp>
        <p:nvSpPr>
          <p:cNvPr name="TextBox 18" id="18"/>
          <p:cNvSpPr txBox="true"/>
          <p:nvPr/>
        </p:nvSpPr>
        <p:spPr>
          <a:xfrm rot="0">
            <a:off x="12216964" y="8107477"/>
            <a:ext cx="3554444" cy="358775"/>
          </a:xfrm>
          <a:prstGeom prst="rect">
            <a:avLst/>
          </a:prstGeom>
        </p:spPr>
        <p:txBody>
          <a:bodyPr anchor="t" rtlCol="false" tIns="0" lIns="0" bIns="0" rIns="0">
            <a:spAutoFit/>
          </a:bodyPr>
          <a:lstStyle/>
          <a:p>
            <a:pPr algn="ctr">
              <a:lnSpc>
                <a:spcPts val="2799"/>
              </a:lnSpc>
              <a:spcBef>
                <a:spcPct val="0"/>
              </a:spcBef>
            </a:pPr>
            <a:r>
              <a:rPr lang="en-US" sz="1999" i="true">
                <a:solidFill>
                  <a:srgbClr val="201E1E"/>
                </a:solidFill>
                <a:latin typeface="Poppins Italics"/>
                <a:ea typeface="Poppins Italics"/>
                <a:cs typeface="Poppins Italics"/>
                <a:sym typeface="Poppins Italics"/>
              </a:rPr>
              <a:t>Model Baju</a:t>
            </a:r>
          </a:p>
        </p:txBody>
      </p:sp>
      <p:sp>
        <p:nvSpPr>
          <p:cNvPr name="TextBox 19" id="19"/>
          <p:cNvSpPr txBox="true"/>
          <p:nvPr/>
        </p:nvSpPr>
        <p:spPr>
          <a:xfrm rot="0">
            <a:off x="12179833" y="7617628"/>
            <a:ext cx="3591574"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BB9A7F"/>
                </a:solidFill>
                <a:latin typeface="Poppins Bold"/>
                <a:ea typeface="Poppins Bold"/>
                <a:cs typeface="Poppins Bold"/>
                <a:sym typeface="Poppins Bold"/>
              </a:rPr>
              <a:t>Formal Look</a:t>
            </a:r>
          </a:p>
        </p:txBody>
      </p:sp>
      <p:sp>
        <p:nvSpPr>
          <p:cNvPr name="TextBox 20" id="20"/>
          <p:cNvSpPr txBox="true"/>
          <p:nvPr/>
        </p:nvSpPr>
        <p:spPr>
          <a:xfrm rot="0">
            <a:off x="6108167" y="1703827"/>
            <a:ext cx="6071667" cy="882650"/>
          </a:xfrm>
          <a:prstGeom prst="rect">
            <a:avLst/>
          </a:prstGeom>
        </p:spPr>
        <p:txBody>
          <a:bodyPr anchor="t" rtlCol="false" tIns="0" lIns="0" bIns="0" rIns="0">
            <a:spAutoFit/>
          </a:bodyPr>
          <a:lstStyle/>
          <a:p>
            <a:pPr algn="ctr">
              <a:lnSpc>
                <a:spcPts val="7000"/>
              </a:lnSpc>
              <a:spcBef>
                <a:spcPct val="0"/>
              </a:spcBef>
            </a:pPr>
            <a:r>
              <a:rPr lang="en-US" sz="5000" spc="-145">
                <a:solidFill>
                  <a:srgbClr val="866352"/>
                </a:solidFill>
                <a:latin typeface="LynxTH Serif"/>
                <a:ea typeface="LynxTH Serif"/>
                <a:cs typeface="LynxTH Serif"/>
                <a:sym typeface="LynxTH Serif"/>
              </a:rPr>
              <a:t>Model Baju Kami</a:t>
            </a:r>
          </a:p>
        </p:txBody>
      </p:sp>
      <p:sp>
        <p:nvSpPr>
          <p:cNvPr name="TextBox 21" id="21"/>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22" id="22"/>
          <p:cNvGrpSpPr/>
          <p:nvPr/>
        </p:nvGrpSpPr>
        <p:grpSpPr>
          <a:xfrm rot="0">
            <a:off x="14975275" y="9024139"/>
            <a:ext cx="2608931" cy="775911"/>
            <a:chOff x="0" y="0"/>
            <a:chExt cx="1366484" cy="406400"/>
          </a:xfrm>
        </p:grpSpPr>
        <p:sp>
          <p:nvSpPr>
            <p:cNvPr name="Freeform 23" id="23">
              <a:hlinkClick r:id="rId10"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24" id="24"/>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145807" y="9135750"/>
            <a:ext cx="552688" cy="5526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05" r="0" b="-18449"/>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9428678" y="1453259"/>
            <a:ext cx="7380483" cy="7380483"/>
            <a:chOff x="0" y="0"/>
            <a:chExt cx="8916670" cy="8916670"/>
          </a:xfrm>
        </p:grpSpPr>
        <p:sp>
          <p:nvSpPr>
            <p:cNvPr name="Freeform 6" id="6"/>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7"/>
              <a:stretch>
                <a:fillRect l="-59798" t="-9505" r="-4255" b="0"/>
              </a:stretch>
            </a:blipFill>
          </p:spPr>
        </p:sp>
        <p:sp>
          <p:nvSpPr>
            <p:cNvPr name="Freeform 7" id="7"/>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sp>
        <p:nvSpPr>
          <p:cNvPr name="Freeform 8" id="8"/>
          <p:cNvSpPr/>
          <p:nvPr/>
        </p:nvSpPr>
        <p:spPr>
          <a:xfrm flipH="false" flipV="false" rot="0">
            <a:off x="2282695" y="5242540"/>
            <a:ext cx="404574" cy="404574"/>
          </a:xfrm>
          <a:custGeom>
            <a:avLst/>
            <a:gdLst/>
            <a:ahLst/>
            <a:cxnLst/>
            <a:rect r="r" b="b" t="t" l="l"/>
            <a:pathLst>
              <a:path h="404574" w="404574">
                <a:moveTo>
                  <a:pt x="0" y="0"/>
                </a:moveTo>
                <a:lnTo>
                  <a:pt x="404574" y="0"/>
                </a:lnTo>
                <a:lnTo>
                  <a:pt x="404574" y="404574"/>
                </a:lnTo>
                <a:lnTo>
                  <a:pt x="0" y="404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311270" y="5919567"/>
            <a:ext cx="404574" cy="404574"/>
          </a:xfrm>
          <a:custGeom>
            <a:avLst/>
            <a:gdLst/>
            <a:ahLst/>
            <a:cxnLst/>
            <a:rect r="r" b="b" t="t" l="l"/>
            <a:pathLst>
              <a:path h="404574" w="404574">
                <a:moveTo>
                  <a:pt x="0" y="0"/>
                </a:moveTo>
                <a:lnTo>
                  <a:pt x="404574" y="0"/>
                </a:lnTo>
                <a:lnTo>
                  <a:pt x="404574" y="404574"/>
                </a:lnTo>
                <a:lnTo>
                  <a:pt x="0" y="404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282695" y="3847195"/>
            <a:ext cx="404574" cy="404574"/>
          </a:xfrm>
          <a:custGeom>
            <a:avLst/>
            <a:gdLst/>
            <a:ahLst/>
            <a:cxnLst/>
            <a:rect r="r" b="b" t="t" l="l"/>
            <a:pathLst>
              <a:path h="404574" w="404574">
                <a:moveTo>
                  <a:pt x="0" y="0"/>
                </a:moveTo>
                <a:lnTo>
                  <a:pt x="404574" y="0"/>
                </a:lnTo>
                <a:lnTo>
                  <a:pt x="404574" y="404574"/>
                </a:lnTo>
                <a:lnTo>
                  <a:pt x="0" y="4045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282695" y="4547044"/>
            <a:ext cx="404574" cy="404574"/>
          </a:xfrm>
          <a:custGeom>
            <a:avLst/>
            <a:gdLst/>
            <a:ahLst/>
            <a:cxnLst/>
            <a:rect r="r" b="b" t="t" l="l"/>
            <a:pathLst>
              <a:path h="404574" w="404574">
                <a:moveTo>
                  <a:pt x="0" y="0"/>
                </a:moveTo>
                <a:lnTo>
                  <a:pt x="404574" y="0"/>
                </a:lnTo>
                <a:lnTo>
                  <a:pt x="404574" y="404574"/>
                </a:lnTo>
                <a:lnTo>
                  <a:pt x="0" y="4045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357150" y="6619416"/>
            <a:ext cx="358694" cy="358694"/>
          </a:xfrm>
          <a:custGeom>
            <a:avLst/>
            <a:gdLst/>
            <a:ahLst/>
            <a:cxnLst/>
            <a:rect r="r" b="b" t="t" l="l"/>
            <a:pathLst>
              <a:path h="358694" w="358694">
                <a:moveTo>
                  <a:pt x="0" y="0"/>
                </a:moveTo>
                <a:lnTo>
                  <a:pt x="358694" y="0"/>
                </a:lnTo>
                <a:lnTo>
                  <a:pt x="358694" y="358694"/>
                </a:lnTo>
                <a:lnTo>
                  <a:pt x="0" y="358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2282695" y="2382699"/>
            <a:ext cx="4739861"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Kontak Kami</a:t>
            </a:r>
          </a:p>
        </p:txBody>
      </p:sp>
      <p:sp>
        <p:nvSpPr>
          <p:cNvPr name="TextBox 14" id="14"/>
          <p:cNvSpPr txBox="true"/>
          <p:nvPr/>
        </p:nvSpPr>
        <p:spPr>
          <a:xfrm rot="0">
            <a:off x="2940800" y="3901671"/>
            <a:ext cx="3314899" cy="286395"/>
          </a:xfrm>
          <a:prstGeom prst="rect">
            <a:avLst/>
          </a:prstGeom>
        </p:spPr>
        <p:txBody>
          <a:bodyPr anchor="t" rtlCol="false" tIns="0" lIns="0" bIns="0" rIns="0">
            <a:spAutoFit/>
          </a:bodyPr>
          <a:lstStyle/>
          <a:p>
            <a:pPr algn="l">
              <a:lnSpc>
                <a:spcPts val="2238"/>
              </a:lnSpc>
              <a:spcBef>
                <a:spcPct val="0"/>
              </a:spcBef>
            </a:pPr>
            <a:r>
              <a:rPr lang="en-US" sz="1599">
                <a:solidFill>
                  <a:srgbClr val="000000"/>
                </a:solidFill>
                <a:latin typeface="Poppins"/>
                <a:ea typeface="Poppins"/>
                <a:cs typeface="Poppins"/>
                <a:sym typeface="Poppins"/>
              </a:rPr>
              <a:t>+123-456-7890</a:t>
            </a:r>
          </a:p>
        </p:txBody>
      </p:sp>
      <p:sp>
        <p:nvSpPr>
          <p:cNvPr name="TextBox 15" id="15"/>
          <p:cNvSpPr txBox="true"/>
          <p:nvPr/>
        </p:nvSpPr>
        <p:spPr>
          <a:xfrm rot="0">
            <a:off x="2940800" y="4582322"/>
            <a:ext cx="3314899" cy="286448"/>
          </a:xfrm>
          <a:prstGeom prst="rect">
            <a:avLst/>
          </a:prstGeom>
        </p:spPr>
        <p:txBody>
          <a:bodyPr anchor="t" rtlCol="false" tIns="0" lIns="0" bIns="0" rIns="0">
            <a:spAutoFit/>
          </a:bodyPr>
          <a:lstStyle/>
          <a:p>
            <a:pPr algn="l">
              <a:lnSpc>
                <a:spcPts val="2238"/>
              </a:lnSpc>
              <a:spcBef>
                <a:spcPct val="0"/>
              </a:spcBef>
            </a:pPr>
            <a:r>
              <a:rPr lang="en-US" sz="1599" u="sng">
                <a:solidFill>
                  <a:srgbClr val="000000"/>
                </a:solidFill>
                <a:latin typeface="Poppins"/>
                <a:ea typeface="Poppins"/>
                <a:cs typeface="Poppins"/>
                <a:sym typeface="Poppins"/>
                <a:hlinkClick r:id="rId18" tooltip="https://shopee.co.id/qainz.co"/>
              </a:rPr>
              <a:t>www.QAINZ.Co.com</a:t>
            </a:r>
          </a:p>
        </p:txBody>
      </p:sp>
      <p:sp>
        <p:nvSpPr>
          <p:cNvPr name="TextBox 16" id="16"/>
          <p:cNvSpPr txBox="true"/>
          <p:nvPr/>
        </p:nvSpPr>
        <p:spPr>
          <a:xfrm rot="0">
            <a:off x="2940800" y="5262972"/>
            <a:ext cx="3314899" cy="286448"/>
          </a:xfrm>
          <a:prstGeom prst="rect">
            <a:avLst/>
          </a:prstGeom>
        </p:spPr>
        <p:txBody>
          <a:bodyPr anchor="t" rtlCol="false" tIns="0" lIns="0" bIns="0" rIns="0">
            <a:spAutoFit/>
          </a:bodyPr>
          <a:lstStyle/>
          <a:p>
            <a:pPr algn="l">
              <a:lnSpc>
                <a:spcPts val="2238"/>
              </a:lnSpc>
              <a:spcBef>
                <a:spcPct val="0"/>
              </a:spcBef>
            </a:pPr>
            <a:r>
              <a:rPr lang="en-US" sz="1599">
                <a:solidFill>
                  <a:srgbClr val="000000"/>
                </a:solidFill>
                <a:latin typeface="Poppins"/>
                <a:ea typeface="Poppins"/>
                <a:cs typeface="Poppins"/>
                <a:sym typeface="Poppins"/>
              </a:rPr>
              <a:t>QAINZ.Co</a:t>
            </a:r>
          </a:p>
        </p:txBody>
      </p:sp>
      <p:sp>
        <p:nvSpPr>
          <p:cNvPr name="TextBox 17" id="17"/>
          <p:cNvSpPr txBox="true"/>
          <p:nvPr/>
        </p:nvSpPr>
        <p:spPr>
          <a:xfrm rot="0">
            <a:off x="2940800" y="5939999"/>
            <a:ext cx="4543372" cy="286395"/>
          </a:xfrm>
          <a:prstGeom prst="rect">
            <a:avLst/>
          </a:prstGeom>
        </p:spPr>
        <p:txBody>
          <a:bodyPr anchor="t" rtlCol="false" tIns="0" lIns="0" bIns="0" rIns="0">
            <a:spAutoFit/>
          </a:bodyPr>
          <a:lstStyle/>
          <a:p>
            <a:pPr algn="l">
              <a:lnSpc>
                <a:spcPts val="2238"/>
              </a:lnSpc>
              <a:spcBef>
                <a:spcPct val="0"/>
              </a:spcBef>
            </a:pPr>
            <a:r>
              <a:rPr lang="en-US" sz="1599">
                <a:solidFill>
                  <a:srgbClr val="000000"/>
                </a:solidFill>
                <a:latin typeface="Poppins"/>
                <a:ea typeface="Poppins"/>
                <a:cs typeface="Poppins"/>
                <a:sym typeface="Poppins"/>
              </a:rPr>
              <a:t>123 Anywhere ST., Any City, ST 12345</a:t>
            </a:r>
          </a:p>
        </p:txBody>
      </p:sp>
      <p:sp>
        <p:nvSpPr>
          <p:cNvPr name="TextBox 18" id="18"/>
          <p:cNvSpPr txBox="true"/>
          <p:nvPr/>
        </p:nvSpPr>
        <p:spPr>
          <a:xfrm rot="0">
            <a:off x="2282695" y="7517915"/>
            <a:ext cx="6026372" cy="1664335"/>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Menghubungi Kontak Qainz &amp; Co</a:t>
            </a:r>
          </a:p>
          <a:p>
            <a:pPr algn="l">
              <a:lnSpc>
                <a:spcPts val="2239"/>
              </a:lnSpc>
              <a:spcBef>
                <a:spcPct val="0"/>
              </a:spcBef>
            </a:pPr>
            <a:r>
              <a:rPr lang="en-US" sz="1599">
                <a:solidFill>
                  <a:srgbClr val="201E1E"/>
                </a:solidFill>
                <a:latin typeface="Poppins"/>
                <a:ea typeface="Poppins"/>
                <a:cs typeface="Poppins"/>
                <a:sym typeface="Poppins"/>
              </a:rPr>
              <a:t>Kami di Qainz &amp; Co selalu siap membantu Anda! Jika Anda memiliki pertanyaan, butuh informasi lebih lanjut tentang produk kami, atau memerlukan bantuan dalam proses pemesanan, jangan ragu untuk menghubungi kami melalui info kontak diatas.</a:t>
            </a:r>
          </a:p>
        </p:txBody>
      </p:sp>
      <p:sp>
        <p:nvSpPr>
          <p:cNvPr name="TextBox 19" id="19"/>
          <p:cNvSpPr txBox="true"/>
          <p:nvPr/>
        </p:nvSpPr>
        <p:spPr>
          <a:xfrm rot="0">
            <a:off x="2940800" y="6631753"/>
            <a:ext cx="4543372" cy="286448"/>
          </a:xfrm>
          <a:prstGeom prst="rect">
            <a:avLst/>
          </a:prstGeom>
        </p:spPr>
        <p:txBody>
          <a:bodyPr anchor="t" rtlCol="false" tIns="0" lIns="0" bIns="0" rIns="0">
            <a:spAutoFit/>
          </a:bodyPr>
          <a:lstStyle/>
          <a:p>
            <a:pPr algn="l">
              <a:lnSpc>
                <a:spcPts val="2238"/>
              </a:lnSpc>
              <a:spcBef>
                <a:spcPct val="0"/>
              </a:spcBef>
            </a:pPr>
            <a:r>
              <a:rPr lang="en-US" sz="1599">
                <a:solidFill>
                  <a:srgbClr val="000000"/>
                </a:solidFill>
                <a:latin typeface="Poppins"/>
                <a:ea typeface="Poppins"/>
                <a:cs typeface="Poppins"/>
                <a:sym typeface="Poppins"/>
              </a:rPr>
              <a:t>@QAINZ.Co</a:t>
            </a:r>
          </a:p>
        </p:txBody>
      </p:sp>
      <p:sp>
        <p:nvSpPr>
          <p:cNvPr name="TextBox 20" id="20"/>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21" id="21"/>
          <p:cNvGrpSpPr/>
          <p:nvPr/>
        </p:nvGrpSpPr>
        <p:grpSpPr>
          <a:xfrm rot="0">
            <a:off x="14975275" y="9024139"/>
            <a:ext cx="2608931" cy="775911"/>
            <a:chOff x="0" y="0"/>
            <a:chExt cx="1366484" cy="406400"/>
          </a:xfrm>
        </p:grpSpPr>
        <p:sp>
          <p:nvSpPr>
            <p:cNvPr name="Freeform 22" id="22">
              <a:hlinkClick r:id="rId19"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23" id="23"/>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5145807" y="9135750"/>
            <a:ext cx="552688" cy="55268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8" id="28"/>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0943655" y="5143500"/>
            <a:ext cx="5774774" cy="5774774"/>
            <a:chOff x="0" y="0"/>
            <a:chExt cx="8916670" cy="8916670"/>
          </a:xfrm>
        </p:grpSpPr>
        <p:sp>
          <p:nvSpPr>
            <p:cNvPr name="Freeform 6" id="6"/>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7"/>
              <a:stretch>
                <a:fillRect l="0" t="0" r="-33689" b="-78253"/>
              </a:stretch>
            </a:blipFill>
          </p:spPr>
        </p:sp>
        <p:sp>
          <p:nvSpPr>
            <p:cNvPr name="Freeform 7" id="7"/>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grpSp>
        <p:nvGrpSpPr>
          <p:cNvPr name="Group 8" id="8"/>
          <p:cNvGrpSpPr>
            <a:grpSpLocks noChangeAspect="true"/>
          </p:cNvGrpSpPr>
          <p:nvPr/>
        </p:nvGrpSpPr>
        <p:grpSpPr>
          <a:xfrm rot="0">
            <a:off x="1569571" y="5143500"/>
            <a:ext cx="5774774" cy="5774774"/>
            <a:chOff x="0" y="0"/>
            <a:chExt cx="8916670" cy="8916670"/>
          </a:xfrm>
        </p:grpSpPr>
        <p:sp>
          <p:nvSpPr>
            <p:cNvPr name="Freeform 9" id="9"/>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8"/>
              <a:stretch>
                <a:fillRect l="-25000" t="0" r="-25000" b="0"/>
              </a:stretch>
            </a:blipFill>
          </p:spPr>
        </p:sp>
        <p:sp>
          <p:nvSpPr>
            <p:cNvPr name="Freeform 10" id="10"/>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grpSp>
        <p:nvGrpSpPr>
          <p:cNvPr name="Group 11" id="11"/>
          <p:cNvGrpSpPr>
            <a:grpSpLocks noChangeAspect="true"/>
          </p:cNvGrpSpPr>
          <p:nvPr/>
        </p:nvGrpSpPr>
        <p:grpSpPr>
          <a:xfrm rot="0">
            <a:off x="6256613" y="5143500"/>
            <a:ext cx="5774774" cy="5774774"/>
            <a:chOff x="0" y="0"/>
            <a:chExt cx="8916670" cy="8916670"/>
          </a:xfrm>
        </p:grpSpPr>
        <p:sp>
          <p:nvSpPr>
            <p:cNvPr name="Freeform 12" id="12"/>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9"/>
              <a:stretch>
                <a:fillRect l="0" t="0" r="0" b="0"/>
              </a:stretch>
            </a:blipFill>
          </p:spPr>
        </p:sp>
        <p:sp>
          <p:nvSpPr>
            <p:cNvPr name="Freeform 13" id="13"/>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sp>
        <p:nvSpPr>
          <p:cNvPr name="TextBox 14" id="14"/>
          <p:cNvSpPr txBox="true"/>
          <p:nvPr/>
        </p:nvSpPr>
        <p:spPr>
          <a:xfrm rot="0">
            <a:off x="3005896" y="3349699"/>
            <a:ext cx="12276207" cy="835660"/>
          </a:xfrm>
          <a:prstGeom prst="rect">
            <a:avLst/>
          </a:prstGeom>
        </p:spPr>
        <p:txBody>
          <a:bodyPr anchor="t" rtlCol="false" tIns="0" lIns="0" bIns="0" rIns="0">
            <a:spAutoFit/>
          </a:bodyPr>
          <a:lstStyle/>
          <a:p>
            <a:pPr algn="ctr">
              <a:lnSpc>
                <a:spcPts val="2239"/>
              </a:lnSpc>
              <a:spcBef>
                <a:spcPct val="0"/>
              </a:spcBef>
            </a:pPr>
            <a:r>
              <a:rPr lang="en-US" sz="1599">
                <a:solidFill>
                  <a:srgbClr val="201E1E"/>
                </a:solidFill>
                <a:latin typeface="Poppins"/>
                <a:ea typeface="Poppins"/>
                <a:cs typeface="Poppins"/>
                <a:sym typeface="Poppins"/>
              </a:rPr>
              <a:t>"Terima kasih telah memilih Qainz &amp; Co sebagai destinasi fashion Anda! Kami menghargai setiap kunjungan dan kepercayaan yang Anda berikan kepada kami. Kami berkomitmen untuk terus menghadirkan produk berkualitas dan layanan terbaik untuk memenuhi kebutuhan fashion Anda. Sampai jumpa di toko kami, dan selamat berbelanja!"</a:t>
            </a:r>
          </a:p>
        </p:txBody>
      </p:sp>
      <p:sp>
        <p:nvSpPr>
          <p:cNvPr name="TextBox 15" id="15"/>
          <p:cNvSpPr txBox="true"/>
          <p:nvPr/>
        </p:nvSpPr>
        <p:spPr>
          <a:xfrm rot="0">
            <a:off x="5230745" y="1521872"/>
            <a:ext cx="7826510" cy="1714143"/>
          </a:xfrm>
          <a:prstGeom prst="rect">
            <a:avLst/>
          </a:prstGeom>
        </p:spPr>
        <p:txBody>
          <a:bodyPr anchor="t" rtlCol="false" tIns="0" lIns="0" bIns="0" rIns="0">
            <a:spAutoFit/>
          </a:bodyPr>
          <a:lstStyle/>
          <a:p>
            <a:pPr algn="ctr">
              <a:lnSpc>
                <a:spcPts val="13703"/>
              </a:lnSpc>
              <a:spcBef>
                <a:spcPct val="0"/>
              </a:spcBef>
            </a:pPr>
            <a:r>
              <a:rPr lang="en-US" sz="9788" spc="-283">
                <a:solidFill>
                  <a:srgbClr val="866352"/>
                </a:solidFill>
                <a:latin typeface="LynxTH Serif"/>
                <a:ea typeface="LynxTH Serif"/>
                <a:cs typeface="LynxTH Serif"/>
                <a:sym typeface="LynxTH Serif"/>
              </a:rPr>
              <a:t>Terimakasih</a:t>
            </a:r>
          </a:p>
        </p:txBody>
      </p:sp>
      <p:sp>
        <p:nvSpPr>
          <p:cNvPr name="TextBox 16" id="16"/>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grpSp>
        <p:nvGrpSpPr>
          <p:cNvPr name="Group 3" id="3"/>
          <p:cNvGrpSpPr>
            <a:grpSpLocks noChangeAspect="true"/>
          </p:cNvGrpSpPr>
          <p:nvPr/>
        </p:nvGrpSpPr>
        <p:grpSpPr>
          <a:xfrm rot="0">
            <a:off x="11642169" y="1425364"/>
            <a:ext cx="5156378" cy="7436272"/>
            <a:chOff x="0" y="0"/>
            <a:chExt cx="6224905" cy="8977249"/>
          </a:xfrm>
        </p:grpSpPr>
        <p:sp>
          <p:nvSpPr>
            <p:cNvPr name="Freeform 4" id="4"/>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3"/>
              <a:stretch>
                <a:fillRect l="-33144" t="0" r="-33144" b="0"/>
              </a:stretch>
            </a:blipFill>
          </p:spPr>
        </p:sp>
        <p:sp>
          <p:nvSpPr>
            <p:cNvPr name="Freeform 5" id="5"/>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BB9A7F"/>
            </a:solidFill>
          </p:spPr>
        </p:sp>
      </p:grpSp>
      <p:sp>
        <p:nvSpPr>
          <p:cNvPr name="AutoShape 6" id="6"/>
          <p:cNvSpPr/>
          <p:nvPr/>
        </p:nvSpPr>
        <p:spPr>
          <a:xfrm>
            <a:off x="1729202" y="5389086"/>
            <a:ext cx="10130137" cy="0"/>
          </a:xfrm>
          <a:prstGeom prst="line">
            <a:avLst/>
          </a:prstGeom>
          <a:ln cap="flat" w="19050">
            <a:solidFill>
              <a:srgbClr val="BB9A7F"/>
            </a:solidFill>
            <a:prstDash val="solid"/>
            <a:headEnd type="none" len="sm" w="sm"/>
            <a:tailEnd type="none" len="sm" w="sm"/>
          </a:ln>
        </p:spPr>
      </p:sp>
      <p:sp>
        <p:nvSpPr>
          <p:cNvPr name="Freeform 7" id="7"/>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29202" y="2371961"/>
            <a:ext cx="7711664" cy="2771539"/>
          </a:xfrm>
          <a:prstGeom prst="rect">
            <a:avLst/>
          </a:prstGeom>
        </p:spPr>
        <p:txBody>
          <a:bodyPr anchor="t" rtlCol="false" tIns="0" lIns="0" bIns="0" rIns="0">
            <a:spAutoFit/>
          </a:bodyPr>
          <a:lstStyle/>
          <a:p>
            <a:pPr algn="l">
              <a:lnSpc>
                <a:spcPts val="22063"/>
              </a:lnSpc>
              <a:spcBef>
                <a:spcPct val="0"/>
              </a:spcBef>
            </a:pPr>
            <a:r>
              <a:rPr lang="en-US" sz="15759" spc="-457">
                <a:solidFill>
                  <a:srgbClr val="866352"/>
                </a:solidFill>
                <a:latin typeface="LynxTH Serif"/>
                <a:ea typeface="LynxTH Serif"/>
                <a:cs typeface="LynxTH Serif"/>
                <a:sym typeface="LynxTH Serif"/>
              </a:rPr>
              <a:t>FASHION</a:t>
            </a:r>
          </a:p>
        </p:txBody>
      </p:sp>
      <p:sp>
        <p:nvSpPr>
          <p:cNvPr name="TextBox 10" id="10"/>
          <p:cNvSpPr txBox="true"/>
          <p:nvPr/>
        </p:nvSpPr>
        <p:spPr>
          <a:xfrm rot="0">
            <a:off x="1729202" y="5817966"/>
            <a:ext cx="8838929" cy="1675765"/>
          </a:xfrm>
          <a:prstGeom prst="rect">
            <a:avLst/>
          </a:prstGeom>
        </p:spPr>
        <p:txBody>
          <a:bodyPr anchor="t" rtlCol="false" tIns="0" lIns="0" bIns="0" rIns="0">
            <a:spAutoFit/>
          </a:bodyPr>
          <a:lstStyle/>
          <a:p>
            <a:pPr algn="l">
              <a:lnSpc>
                <a:spcPts val="2659"/>
              </a:lnSpc>
              <a:spcBef>
                <a:spcPct val="0"/>
              </a:spcBef>
            </a:pPr>
            <a:r>
              <a:rPr lang="en-US" sz="1899">
                <a:solidFill>
                  <a:srgbClr val="201E1E"/>
                </a:solidFill>
                <a:latin typeface="Poppins"/>
                <a:ea typeface="Poppins"/>
                <a:cs typeface="Poppins"/>
                <a:sym typeface="Poppins"/>
              </a:rPr>
              <a:t>"QAINZ &amp; Co. adalah destinasi fashion yang menghadirkan koleksi pakaian berkualitas tinggi dengan desain yang modern dan elegan. Kami percaya bahwa gaya adalah cerminan diri, dan setiap koleksi kami dirancang untuk membuat Anda merasa percaya diri dan tampil memukau dalam setiap kesempatan."</a:t>
            </a:r>
          </a:p>
        </p:txBody>
      </p:sp>
      <p:sp>
        <p:nvSpPr>
          <p:cNvPr name="TextBox 11" id="11"/>
          <p:cNvSpPr txBox="true"/>
          <p:nvPr/>
        </p:nvSpPr>
        <p:spPr>
          <a:xfrm rot="0">
            <a:off x="1729202" y="7540138"/>
            <a:ext cx="3314899" cy="325777"/>
          </a:xfrm>
          <a:prstGeom prst="rect">
            <a:avLst/>
          </a:prstGeom>
        </p:spPr>
        <p:txBody>
          <a:bodyPr anchor="t" rtlCol="false" tIns="0" lIns="0" bIns="0" rIns="0">
            <a:spAutoFit/>
          </a:bodyPr>
          <a:lstStyle/>
          <a:p>
            <a:pPr algn="l">
              <a:lnSpc>
                <a:spcPts val="2518"/>
              </a:lnSpc>
              <a:spcBef>
                <a:spcPct val="0"/>
              </a:spcBef>
            </a:pPr>
            <a:r>
              <a:rPr lang="en-US" sz="1799" b="true">
                <a:solidFill>
                  <a:srgbClr val="866352"/>
                </a:solidFill>
                <a:latin typeface="Poppins Bold"/>
                <a:ea typeface="Poppins Bold"/>
                <a:cs typeface="Poppins Bold"/>
                <a:sym typeface="Poppins Bold"/>
              </a:rPr>
              <a:t>@qainz&amp;co</a:t>
            </a:r>
          </a:p>
        </p:txBody>
      </p:sp>
      <p:sp>
        <p:nvSpPr>
          <p:cNvPr name="TextBox 12" id="12"/>
          <p:cNvSpPr txBox="true"/>
          <p:nvPr/>
        </p:nvSpPr>
        <p:spPr>
          <a:xfrm rot="0">
            <a:off x="590550" y="420408"/>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13" id="13"/>
          <p:cNvSpPr txBox="true"/>
          <p:nvPr/>
        </p:nvSpPr>
        <p:spPr>
          <a:xfrm rot="0">
            <a:off x="1729202" y="4183284"/>
            <a:ext cx="4701525" cy="1691833"/>
          </a:xfrm>
          <a:prstGeom prst="rect">
            <a:avLst/>
          </a:prstGeom>
        </p:spPr>
        <p:txBody>
          <a:bodyPr anchor="t" rtlCol="false" tIns="0" lIns="0" bIns="0" rIns="0">
            <a:spAutoFit/>
          </a:bodyPr>
          <a:lstStyle/>
          <a:p>
            <a:pPr algn="l">
              <a:lnSpc>
                <a:spcPts val="13451"/>
              </a:lnSpc>
              <a:spcBef>
                <a:spcPct val="0"/>
              </a:spcBef>
            </a:pPr>
            <a:r>
              <a:rPr lang="en-US" sz="9607" spc="-278">
                <a:solidFill>
                  <a:srgbClr val="866352"/>
                </a:solidFill>
                <a:latin typeface="LynxTH Serif"/>
                <a:ea typeface="LynxTH Serif"/>
                <a:cs typeface="LynxTH Serif"/>
                <a:sym typeface="LynxTH Serif"/>
              </a:rPr>
              <a:t>TODAY</a:t>
            </a:r>
          </a:p>
        </p:txBody>
      </p:sp>
      <p:grpSp>
        <p:nvGrpSpPr>
          <p:cNvPr name="Group 14" id="14"/>
          <p:cNvGrpSpPr/>
          <p:nvPr/>
        </p:nvGrpSpPr>
        <p:grpSpPr>
          <a:xfrm rot="0">
            <a:off x="15161620" y="9100944"/>
            <a:ext cx="2608931" cy="775911"/>
            <a:chOff x="0" y="0"/>
            <a:chExt cx="1366484" cy="406400"/>
          </a:xfrm>
        </p:grpSpPr>
        <p:sp>
          <p:nvSpPr>
            <p:cNvPr name="Freeform 15" id="15">
              <a:hlinkClick r:id="rId8"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6" id="16"/>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6162199" y="9306604"/>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grpSp>
        <p:nvGrpSpPr>
          <p:cNvPr name="Group 18" id="18"/>
          <p:cNvGrpSpPr/>
          <p:nvPr/>
        </p:nvGrpSpPr>
        <p:grpSpPr>
          <a:xfrm rot="0">
            <a:off x="15347551" y="9212555"/>
            <a:ext cx="552688" cy="5526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494863" y="935422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547297" y="1576029"/>
            <a:ext cx="7865353" cy="9122678"/>
            <a:chOff x="0" y="0"/>
            <a:chExt cx="7548112" cy="8754723"/>
          </a:xfrm>
        </p:grpSpPr>
        <p:sp>
          <p:nvSpPr>
            <p:cNvPr name="Freeform 6" id="6"/>
            <p:cNvSpPr/>
            <p:nvPr/>
          </p:nvSpPr>
          <p:spPr>
            <a:xfrm flipH="false" flipV="false" rot="0">
              <a:off x="648891" y="391618"/>
              <a:ext cx="6250323" cy="7971490"/>
            </a:xfrm>
            <a:custGeom>
              <a:avLst/>
              <a:gdLst/>
              <a:ahLst/>
              <a:cxnLst/>
              <a:rect r="r" b="b" t="t" l="l"/>
              <a:pathLst>
                <a:path h="7971490" w="6250323">
                  <a:moveTo>
                    <a:pt x="0" y="7971489"/>
                  </a:moveTo>
                  <a:lnTo>
                    <a:pt x="0" y="3197813"/>
                  </a:lnTo>
                  <a:cubicBezTo>
                    <a:pt x="11609" y="2327317"/>
                    <a:pt x="381261" y="1508217"/>
                    <a:pt x="1041016" y="891064"/>
                  </a:cubicBezTo>
                  <a:cubicBezTo>
                    <a:pt x="1637482" y="333109"/>
                    <a:pt x="2416610" y="0"/>
                    <a:pt x="3125168" y="0"/>
                  </a:cubicBezTo>
                  <a:cubicBezTo>
                    <a:pt x="3833727" y="0"/>
                    <a:pt x="4612841" y="333109"/>
                    <a:pt x="5209308" y="891065"/>
                  </a:cubicBezTo>
                  <a:cubicBezTo>
                    <a:pt x="5869063" y="1508225"/>
                    <a:pt x="6238716" y="2327319"/>
                    <a:pt x="6250324" y="3197815"/>
                  </a:cubicBezTo>
                  <a:lnTo>
                    <a:pt x="6250324" y="7971490"/>
                  </a:lnTo>
                  <a:lnTo>
                    <a:pt x="0" y="7971490"/>
                  </a:lnTo>
                  <a:close/>
                </a:path>
              </a:pathLst>
            </a:custGeom>
            <a:blipFill>
              <a:blip r:embed="rId7"/>
              <a:stretch>
                <a:fillRect l="-13768" t="0" r="-13768" b="0"/>
              </a:stretch>
            </a:blipFill>
          </p:spPr>
        </p:sp>
        <p:sp>
          <p:nvSpPr>
            <p:cNvPr name="Freeform 7" id="7"/>
            <p:cNvSpPr/>
            <p:nvPr/>
          </p:nvSpPr>
          <p:spPr>
            <a:xfrm flipH="false" flipV="false" rot="0">
              <a:off x="-4" y="1093"/>
              <a:ext cx="7548117" cy="8752540"/>
            </a:xfrm>
            <a:custGeom>
              <a:avLst/>
              <a:gdLst/>
              <a:ahLst/>
              <a:cxnLst/>
              <a:rect r="r" b="b" t="t" l="l"/>
              <a:pathLst>
                <a:path h="8752540" w="7548117">
                  <a:moveTo>
                    <a:pt x="5864713" y="1274632"/>
                  </a:moveTo>
                  <a:cubicBezTo>
                    <a:pt x="5266524" y="715069"/>
                    <a:pt x="4484977" y="381000"/>
                    <a:pt x="3774063" y="381000"/>
                  </a:cubicBezTo>
                  <a:cubicBezTo>
                    <a:pt x="3063149" y="381000"/>
                    <a:pt x="2281590" y="715070"/>
                    <a:pt x="1683401" y="1274632"/>
                  </a:cubicBezTo>
                  <a:cubicBezTo>
                    <a:pt x="1021798" y="1893521"/>
                    <a:pt x="651018" y="2715170"/>
                    <a:pt x="639372" y="3588338"/>
                  </a:cubicBezTo>
                  <a:lnTo>
                    <a:pt x="639372" y="8371539"/>
                  </a:lnTo>
                  <a:lnTo>
                    <a:pt x="6908744" y="8371539"/>
                  </a:lnTo>
                  <a:lnTo>
                    <a:pt x="6908744" y="3588215"/>
                  </a:lnTo>
                  <a:cubicBezTo>
                    <a:pt x="6897097" y="2715177"/>
                    <a:pt x="6526316" y="1893527"/>
                    <a:pt x="5864713" y="1274632"/>
                  </a:cubicBezTo>
                  <a:close/>
                  <a:moveTo>
                    <a:pt x="6889693" y="8352489"/>
                  </a:moveTo>
                  <a:lnTo>
                    <a:pt x="658420" y="8352489"/>
                  </a:lnTo>
                  <a:lnTo>
                    <a:pt x="658420" y="3588463"/>
                  </a:lnTo>
                  <a:cubicBezTo>
                    <a:pt x="669991" y="2720658"/>
                    <a:pt x="1038626" y="1903859"/>
                    <a:pt x="1696422" y="1288548"/>
                  </a:cubicBezTo>
                  <a:cubicBezTo>
                    <a:pt x="2291164" y="732197"/>
                    <a:pt x="3067849" y="400050"/>
                    <a:pt x="3774063" y="400050"/>
                  </a:cubicBezTo>
                  <a:cubicBezTo>
                    <a:pt x="4480265" y="400050"/>
                    <a:pt x="5256949" y="732197"/>
                    <a:pt x="5851692" y="1288548"/>
                  </a:cubicBezTo>
                  <a:cubicBezTo>
                    <a:pt x="6509487" y="1903865"/>
                    <a:pt x="6878122" y="2720658"/>
                    <a:pt x="6889694" y="3588339"/>
                  </a:cubicBezTo>
                  <a:lnTo>
                    <a:pt x="6889694" y="8352489"/>
                  </a:lnTo>
                  <a:close/>
                  <a:moveTo>
                    <a:pt x="7289743" y="4195640"/>
                  </a:moveTo>
                  <a:lnTo>
                    <a:pt x="7289743" y="3585703"/>
                  </a:lnTo>
                  <a:cubicBezTo>
                    <a:pt x="7277378" y="2607003"/>
                    <a:pt x="6863722" y="1687432"/>
                    <a:pt x="6124989" y="996392"/>
                  </a:cubicBezTo>
                  <a:cubicBezTo>
                    <a:pt x="5458016" y="372485"/>
                    <a:pt x="4579161" y="0"/>
                    <a:pt x="3774063" y="0"/>
                  </a:cubicBezTo>
                  <a:cubicBezTo>
                    <a:pt x="2968953" y="0"/>
                    <a:pt x="2090098" y="372486"/>
                    <a:pt x="1423124" y="996393"/>
                  </a:cubicBezTo>
                  <a:cubicBezTo>
                    <a:pt x="684391" y="1687433"/>
                    <a:pt x="270735" y="2607004"/>
                    <a:pt x="258370" y="3586238"/>
                  </a:cubicBezTo>
                  <a:lnTo>
                    <a:pt x="258370" y="4195648"/>
                  </a:lnTo>
                  <a:cubicBezTo>
                    <a:pt x="217863" y="4285654"/>
                    <a:pt x="142046" y="4372626"/>
                    <a:pt x="0" y="4393052"/>
                  </a:cubicBezTo>
                  <a:cubicBezTo>
                    <a:pt x="142047" y="4413477"/>
                    <a:pt x="217863" y="4500449"/>
                    <a:pt x="258370" y="4590455"/>
                  </a:cubicBezTo>
                  <a:lnTo>
                    <a:pt x="258370" y="8710037"/>
                  </a:lnTo>
                  <a:cubicBezTo>
                    <a:pt x="258370" y="8733478"/>
                    <a:pt x="277433" y="8752540"/>
                    <a:pt x="300874" y="8752540"/>
                  </a:cubicBezTo>
                  <a:lnTo>
                    <a:pt x="7247240" y="8752540"/>
                  </a:lnTo>
                  <a:cubicBezTo>
                    <a:pt x="7270680" y="8752540"/>
                    <a:pt x="7289743" y="8733478"/>
                    <a:pt x="7289743" y="8710037"/>
                  </a:cubicBezTo>
                  <a:lnTo>
                    <a:pt x="7289743" y="4590461"/>
                  </a:lnTo>
                  <a:cubicBezTo>
                    <a:pt x="7330250" y="4500452"/>
                    <a:pt x="7406067" y="4413477"/>
                    <a:pt x="7548117" y="4393051"/>
                  </a:cubicBezTo>
                  <a:cubicBezTo>
                    <a:pt x="7406066" y="4372625"/>
                    <a:pt x="7330251" y="4285648"/>
                    <a:pt x="7289743" y="4195640"/>
                  </a:cubicBezTo>
                  <a:close/>
                  <a:moveTo>
                    <a:pt x="7247240" y="8733489"/>
                  </a:moveTo>
                  <a:lnTo>
                    <a:pt x="300873" y="8733489"/>
                  </a:lnTo>
                  <a:cubicBezTo>
                    <a:pt x="287937" y="8733489"/>
                    <a:pt x="277420" y="8722971"/>
                    <a:pt x="277420" y="8710036"/>
                  </a:cubicBezTo>
                  <a:lnTo>
                    <a:pt x="277420" y="4590448"/>
                  </a:lnTo>
                  <a:cubicBezTo>
                    <a:pt x="317929" y="4500444"/>
                    <a:pt x="393745" y="4413476"/>
                    <a:pt x="535787" y="4393050"/>
                  </a:cubicBezTo>
                  <a:cubicBezTo>
                    <a:pt x="393745" y="4372625"/>
                    <a:pt x="317929" y="4285655"/>
                    <a:pt x="277420" y="4195652"/>
                  </a:cubicBezTo>
                  <a:lnTo>
                    <a:pt x="277420" y="3585937"/>
                  </a:lnTo>
                  <a:cubicBezTo>
                    <a:pt x="289724" y="2612477"/>
                    <a:pt x="701233" y="1697767"/>
                    <a:pt x="1436147" y="1010305"/>
                  </a:cubicBezTo>
                  <a:cubicBezTo>
                    <a:pt x="2099672" y="389614"/>
                    <a:pt x="2973665" y="19050"/>
                    <a:pt x="3774063" y="19050"/>
                  </a:cubicBezTo>
                  <a:cubicBezTo>
                    <a:pt x="4574462" y="19050"/>
                    <a:pt x="5448441" y="389614"/>
                    <a:pt x="6111980" y="1010308"/>
                  </a:cubicBezTo>
                  <a:cubicBezTo>
                    <a:pt x="6846881" y="1697771"/>
                    <a:pt x="7258391" y="2612481"/>
                    <a:pt x="7270694" y="3586238"/>
                  </a:cubicBezTo>
                  <a:lnTo>
                    <a:pt x="7270694" y="4195662"/>
                  </a:lnTo>
                  <a:cubicBezTo>
                    <a:pt x="7230184" y="4285663"/>
                    <a:pt x="7154369" y="4372627"/>
                    <a:pt x="7012329" y="4393053"/>
                  </a:cubicBezTo>
                  <a:cubicBezTo>
                    <a:pt x="7154369" y="4413477"/>
                    <a:pt x="7230184" y="4500443"/>
                    <a:pt x="7270694" y="4590443"/>
                  </a:cubicBezTo>
                  <a:lnTo>
                    <a:pt x="7270694" y="8710037"/>
                  </a:lnTo>
                  <a:cubicBezTo>
                    <a:pt x="7270693" y="8722971"/>
                    <a:pt x="7260176" y="8733489"/>
                    <a:pt x="7247240" y="8733489"/>
                  </a:cubicBezTo>
                  <a:close/>
                </a:path>
              </a:pathLst>
            </a:custGeom>
            <a:solidFill>
              <a:srgbClr val="BB9A7F"/>
            </a:solidFill>
          </p:spPr>
        </p:sp>
      </p:grpSp>
      <p:sp>
        <p:nvSpPr>
          <p:cNvPr name="TextBox 8" id="8"/>
          <p:cNvSpPr txBox="true"/>
          <p:nvPr/>
        </p:nvSpPr>
        <p:spPr>
          <a:xfrm rot="0">
            <a:off x="10700414" y="2206432"/>
            <a:ext cx="4721737" cy="1768475"/>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Selamat Datang Di Toko Kami</a:t>
            </a:r>
          </a:p>
        </p:txBody>
      </p:sp>
      <p:sp>
        <p:nvSpPr>
          <p:cNvPr name="TextBox 9" id="9"/>
          <p:cNvSpPr txBox="true"/>
          <p:nvPr/>
        </p:nvSpPr>
        <p:spPr>
          <a:xfrm rot="0">
            <a:off x="10719464" y="3927282"/>
            <a:ext cx="6864742" cy="4426585"/>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Selamat datang di QAINZ.Co, destinasi fashion online Anda untuk baju kemeja dan casual outfit kekinian! Kami menghadirkan koleksi  yang memadukan keanggunan dan tren terbaru, dirancang untuk wanita modern yang ingin tampil memukau tanpa mengorbankan kenyamanan.</a:t>
            </a:r>
          </a:p>
          <a:p>
            <a:pPr algn="l">
              <a:lnSpc>
                <a:spcPts val="2239"/>
              </a:lnSpc>
            </a:pPr>
          </a:p>
          <a:p>
            <a:pPr algn="l">
              <a:lnSpc>
                <a:spcPts val="2239"/>
              </a:lnSpc>
            </a:pPr>
            <a:r>
              <a:rPr lang="en-US" sz="1599">
                <a:solidFill>
                  <a:srgbClr val="201E1E"/>
                </a:solidFill>
                <a:latin typeface="Poppins"/>
                <a:ea typeface="Poppins"/>
                <a:cs typeface="Poppins"/>
                <a:sym typeface="Poppins"/>
              </a:rPr>
              <a:t>Setiap potongan kami, dibuat dengan memperhatikan setiap detail, menggunakan bahan berkualitas yang ringan dan nyaman dipakai. Dengan berbagai pilihan warna, motif, dan ukuran, Anda pasti menemukan outfit yang cocok dengan kepribadian dan gaya Anda. </a:t>
            </a:r>
          </a:p>
          <a:p>
            <a:pPr algn="l">
              <a:lnSpc>
                <a:spcPts val="2239"/>
              </a:lnSpc>
            </a:pPr>
          </a:p>
          <a:p>
            <a:pPr algn="l">
              <a:lnSpc>
                <a:spcPts val="2239"/>
              </a:lnSpc>
              <a:spcBef>
                <a:spcPct val="0"/>
              </a:spcBef>
            </a:pPr>
            <a:r>
              <a:rPr lang="en-US" sz="1599">
                <a:solidFill>
                  <a:srgbClr val="201E1E"/>
                </a:solidFill>
                <a:latin typeface="Poppins"/>
                <a:ea typeface="Poppins"/>
                <a:cs typeface="Poppins"/>
                <a:sym typeface="Poppins"/>
              </a:rPr>
              <a:t>Jelajahi koleksi eksklusif kami dan temukan baju yang sempurna untuk setiap kesempatan, dari acara formal hingga hari santai. Di QAINZ.Co, belanja fashion menjadi mudah dan menyenangkan. Tampil stylish, hanya di QAINZ.Co!</a:t>
            </a:r>
          </a:p>
        </p:txBody>
      </p:sp>
      <p:grpSp>
        <p:nvGrpSpPr>
          <p:cNvPr name="Group 10" id="10"/>
          <p:cNvGrpSpPr/>
          <p:nvPr/>
        </p:nvGrpSpPr>
        <p:grpSpPr>
          <a:xfrm rot="0">
            <a:off x="14975275" y="9024139"/>
            <a:ext cx="2608931" cy="775911"/>
            <a:chOff x="0" y="0"/>
            <a:chExt cx="1366484" cy="406400"/>
          </a:xfrm>
        </p:grpSpPr>
        <p:sp>
          <p:nvSpPr>
            <p:cNvPr name="Freeform 11" id="11">
              <a:hlinkClick r:id="rId8"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2" id="12"/>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145807" y="9135750"/>
            <a:ext cx="552688" cy="55268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
        <p:nvSpPr>
          <p:cNvPr name="TextBox 18" id="18"/>
          <p:cNvSpPr txBox="true"/>
          <p:nvPr/>
        </p:nvSpPr>
        <p:spPr>
          <a:xfrm rot="0">
            <a:off x="590550" y="420408"/>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2073954" y="3377052"/>
            <a:ext cx="3532896" cy="3532896"/>
            <a:chOff x="0" y="0"/>
            <a:chExt cx="8916670" cy="8916670"/>
          </a:xfrm>
        </p:grpSpPr>
        <p:sp>
          <p:nvSpPr>
            <p:cNvPr name="Freeform 6" id="6"/>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7"/>
              <a:stretch>
                <a:fillRect l="0" t="0" r="0" b="0"/>
              </a:stretch>
            </a:blipFill>
          </p:spPr>
        </p:sp>
        <p:sp>
          <p:nvSpPr>
            <p:cNvPr name="Freeform 7" id="7"/>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grpSp>
        <p:nvGrpSpPr>
          <p:cNvPr name="Group 8" id="8"/>
          <p:cNvGrpSpPr>
            <a:grpSpLocks noChangeAspect="true"/>
          </p:cNvGrpSpPr>
          <p:nvPr/>
        </p:nvGrpSpPr>
        <p:grpSpPr>
          <a:xfrm rot="0">
            <a:off x="6763844" y="2870553"/>
            <a:ext cx="4545893" cy="4545893"/>
            <a:chOff x="0" y="0"/>
            <a:chExt cx="8916670" cy="8916670"/>
          </a:xfrm>
        </p:grpSpPr>
        <p:sp>
          <p:nvSpPr>
            <p:cNvPr name="Freeform 9" id="9"/>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8"/>
              <a:stretch>
                <a:fillRect l="0" t="0" r="0" b="0"/>
              </a:stretch>
            </a:blipFill>
          </p:spPr>
        </p:sp>
        <p:sp>
          <p:nvSpPr>
            <p:cNvPr name="Freeform 10" id="10"/>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grpSp>
        <p:nvGrpSpPr>
          <p:cNvPr name="Group 11" id="11"/>
          <p:cNvGrpSpPr>
            <a:grpSpLocks noChangeAspect="true"/>
          </p:cNvGrpSpPr>
          <p:nvPr/>
        </p:nvGrpSpPr>
        <p:grpSpPr>
          <a:xfrm rot="0">
            <a:off x="12681150" y="3377052"/>
            <a:ext cx="3532896" cy="3532896"/>
            <a:chOff x="0" y="0"/>
            <a:chExt cx="8916670" cy="8916670"/>
          </a:xfrm>
        </p:grpSpPr>
        <p:sp>
          <p:nvSpPr>
            <p:cNvPr name="Freeform 12" id="12"/>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9"/>
              <a:stretch>
                <a:fillRect l="0" t="0" r="0" b="0"/>
              </a:stretch>
            </a:blipFill>
          </p:spPr>
        </p:sp>
        <p:sp>
          <p:nvSpPr>
            <p:cNvPr name="Freeform 13" id="13"/>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moveTo>
                    <a:pt x="4451350" y="8764270"/>
                  </a:moveTo>
                  <a:cubicBezTo>
                    <a:pt x="2073910" y="8764270"/>
                    <a:pt x="139700" y="6830060"/>
                    <a:pt x="139700" y="4451350"/>
                  </a:cubicBezTo>
                  <a:cubicBezTo>
                    <a:pt x="139700" y="2072640"/>
                    <a:pt x="2073910" y="139700"/>
                    <a:pt x="4451350" y="139700"/>
                  </a:cubicBezTo>
                  <a:cubicBezTo>
                    <a:pt x="6828790" y="139700"/>
                    <a:pt x="8764270" y="2073910"/>
                    <a:pt x="8764270" y="4451350"/>
                  </a:cubicBezTo>
                  <a:cubicBezTo>
                    <a:pt x="8764270" y="6828790"/>
                    <a:pt x="6830060" y="8764270"/>
                    <a:pt x="4451350" y="8764270"/>
                  </a:cubicBezTo>
                  <a:close/>
                  <a:moveTo>
                    <a:pt x="4451350" y="158750"/>
                  </a:moveTo>
                  <a:cubicBezTo>
                    <a:pt x="2084070" y="158750"/>
                    <a:pt x="158750" y="2084070"/>
                    <a:pt x="158750" y="4451350"/>
                  </a:cubicBezTo>
                  <a:cubicBezTo>
                    <a:pt x="158750" y="6818630"/>
                    <a:pt x="2084070" y="8743950"/>
                    <a:pt x="4451350" y="8743950"/>
                  </a:cubicBezTo>
                  <a:cubicBezTo>
                    <a:pt x="6818630" y="8743950"/>
                    <a:pt x="8743950" y="6818630"/>
                    <a:pt x="8743950" y="4451350"/>
                  </a:cubicBezTo>
                  <a:cubicBezTo>
                    <a:pt x="8743950" y="2084070"/>
                    <a:pt x="6819900" y="158750"/>
                    <a:pt x="4451350" y="158750"/>
                  </a:cubicBezTo>
                  <a:close/>
                </a:path>
              </a:pathLst>
            </a:custGeom>
            <a:solidFill>
              <a:srgbClr val="BB9A7F"/>
            </a:solidFill>
          </p:spPr>
        </p:sp>
      </p:grpSp>
      <p:sp>
        <p:nvSpPr>
          <p:cNvPr name="AutoShape 14" id="14"/>
          <p:cNvSpPr/>
          <p:nvPr/>
        </p:nvSpPr>
        <p:spPr>
          <a:xfrm>
            <a:off x="8709399" y="9391650"/>
            <a:ext cx="869201" cy="0"/>
          </a:xfrm>
          <a:prstGeom prst="line">
            <a:avLst/>
          </a:prstGeom>
          <a:ln cap="flat" w="38100">
            <a:solidFill>
              <a:srgbClr val="866352"/>
            </a:solidFill>
            <a:prstDash val="solid"/>
            <a:headEnd type="none" len="sm" w="sm"/>
            <a:tailEnd type="none" len="sm" w="sm"/>
          </a:ln>
        </p:spPr>
      </p:sp>
      <p:grpSp>
        <p:nvGrpSpPr>
          <p:cNvPr name="Group 15" id="15"/>
          <p:cNvGrpSpPr/>
          <p:nvPr/>
        </p:nvGrpSpPr>
        <p:grpSpPr>
          <a:xfrm rot="0">
            <a:off x="14975275" y="9024139"/>
            <a:ext cx="2608931" cy="775911"/>
            <a:chOff x="0" y="0"/>
            <a:chExt cx="1366484" cy="406400"/>
          </a:xfrm>
        </p:grpSpPr>
        <p:sp>
          <p:nvSpPr>
            <p:cNvPr name="Freeform 16" id="16">
              <a:hlinkClick r:id="rId10"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7" id="17"/>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5145807" y="9135750"/>
            <a:ext cx="552688" cy="5526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843350" y="1608577"/>
            <a:ext cx="8601301" cy="882650"/>
          </a:xfrm>
          <a:prstGeom prst="rect">
            <a:avLst/>
          </a:prstGeom>
        </p:spPr>
        <p:txBody>
          <a:bodyPr anchor="t" rtlCol="false" tIns="0" lIns="0" bIns="0" rIns="0">
            <a:spAutoFit/>
          </a:bodyPr>
          <a:lstStyle/>
          <a:p>
            <a:pPr algn="ctr">
              <a:lnSpc>
                <a:spcPts val="7000"/>
              </a:lnSpc>
              <a:spcBef>
                <a:spcPct val="0"/>
              </a:spcBef>
            </a:pPr>
            <a:r>
              <a:rPr lang="en-US" sz="5000" spc="-145">
                <a:solidFill>
                  <a:srgbClr val="866352"/>
                </a:solidFill>
                <a:latin typeface="LynxTH Serif"/>
                <a:ea typeface="LynxTH Serif"/>
                <a:cs typeface="LynxTH Serif"/>
                <a:sym typeface="LynxTH Serif"/>
              </a:rPr>
              <a:t>Tentang Baju Yang Kami Jual</a:t>
            </a:r>
          </a:p>
        </p:txBody>
      </p:sp>
      <p:sp>
        <p:nvSpPr>
          <p:cNvPr name="TextBox 23" id="23"/>
          <p:cNvSpPr txBox="true"/>
          <p:nvPr/>
        </p:nvSpPr>
        <p:spPr>
          <a:xfrm rot="0">
            <a:off x="3513361" y="7971094"/>
            <a:ext cx="11261278" cy="1111885"/>
          </a:xfrm>
          <a:prstGeom prst="rect">
            <a:avLst/>
          </a:prstGeom>
        </p:spPr>
        <p:txBody>
          <a:bodyPr anchor="t" rtlCol="false" tIns="0" lIns="0" bIns="0" rIns="0">
            <a:spAutoFit/>
          </a:bodyPr>
          <a:lstStyle/>
          <a:p>
            <a:pPr algn="ctr">
              <a:lnSpc>
                <a:spcPts val="2239"/>
              </a:lnSpc>
              <a:spcBef>
                <a:spcPct val="0"/>
              </a:spcBef>
            </a:pPr>
            <a:r>
              <a:rPr lang="en-US" sz="1599">
                <a:solidFill>
                  <a:srgbClr val="201E1E"/>
                </a:solidFill>
                <a:latin typeface="Poppins"/>
                <a:ea typeface="Poppins"/>
                <a:cs typeface="Poppins"/>
                <a:sym typeface="Poppins"/>
              </a:rPr>
              <a:t>"Qainz &amp; Co menghadirkan kemeja kekinian dengan desain modern dan bahan berkualitas tinggi. Cocok untuk tampilan formal maupun casual, koleksi kami selalu mengikuti tren terbaru. Tampil percaya diri dengan pilihan kemeja stylish yang nyaman dipakai, tersedia dengan harga bersahabat. Nikmati kemudahan berbelanja baik di toko fisik maupun online."</a:t>
            </a:r>
          </a:p>
        </p:txBody>
      </p:sp>
      <p:sp>
        <p:nvSpPr>
          <p:cNvPr name="TextBox 24" id="24"/>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25" id="25"/>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727397" y="1816792"/>
            <a:ext cx="5425777" cy="6653416"/>
            <a:chOff x="0" y="0"/>
            <a:chExt cx="7165669" cy="8786976"/>
          </a:xfrm>
        </p:grpSpPr>
        <p:sp>
          <p:nvSpPr>
            <p:cNvPr name="Freeform 6" id="6"/>
            <p:cNvSpPr/>
            <p:nvPr/>
          </p:nvSpPr>
          <p:spPr>
            <a:xfrm flipH="false" flipV="false" rot="0">
              <a:off x="648887" y="391606"/>
              <a:ext cx="5867884" cy="8003753"/>
            </a:xfrm>
            <a:custGeom>
              <a:avLst/>
              <a:gdLst/>
              <a:ahLst/>
              <a:cxnLst/>
              <a:rect r="r" b="b" t="t" l="l"/>
              <a:pathLst>
                <a:path h="8003753" w="5867884">
                  <a:moveTo>
                    <a:pt x="179338" y="8003753"/>
                  </a:moveTo>
                  <a:lnTo>
                    <a:pt x="0" y="7825011"/>
                  </a:lnTo>
                  <a:lnTo>
                    <a:pt x="0" y="178761"/>
                  </a:lnTo>
                  <a:lnTo>
                    <a:pt x="179338" y="0"/>
                  </a:lnTo>
                  <a:lnTo>
                    <a:pt x="5690567" y="0"/>
                  </a:lnTo>
                  <a:lnTo>
                    <a:pt x="5867884" y="178028"/>
                  </a:lnTo>
                  <a:lnTo>
                    <a:pt x="5867884" y="7826549"/>
                  </a:lnTo>
                  <a:lnTo>
                    <a:pt x="5690890" y="8003753"/>
                  </a:lnTo>
                  <a:close/>
                </a:path>
              </a:pathLst>
            </a:custGeom>
            <a:blipFill>
              <a:blip r:embed="rId7"/>
              <a:stretch>
                <a:fillRect l="-18199" t="0" r="-18199" b="0"/>
              </a:stretch>
            </a:blipFill>
          </p:spPr>
        </p:sp>
        <p:sp>
          <p:nvSpPr>
            <p:cNvPr name="Freeform 7" id="7"/>
            <p:cNvSpPr/>
            <p:nvPr/>
          </p:nvSpPr>
          <p:spPr>
            <a:xfrm flipH="false" flipV="false" rot="0">
              <a:off x="-4" y="1081"/>
              <a:ext cx="7165673" cy="8784802"/>
            </a:xfrm>
            <a:custGeom>
              <a:avLst/>
              <a:gdLst/>
              <a:ahLst/>
              <a:cxnLst/>
              <a:rect r="r" b="b" t="t" l="l"/>
              <a:pathLst>
                <a:path h="8784802" w="7165673">
                  <a:moveTo>
                    <a:pt x="824297" y="381000"/>
                  </a:moveTo>
                  <a:lnTo>
                    <a:pt x="639366" y="565329"/>
                  </a:lnTo>
                  <a:lnTo>
                    <a:pt x="639366" y="8219490"/>
                  </a:lnTo>
                  <a:lnTo>
                    <a:pt x="824297" y="8403801"/>
                  </a:lnTo>
                  <a:lnTo>
                    <a:pt x="6343725" y="8403801"/>
                  </a:lnTo>
                  <a:lnTo>
                    <a:pt x="6526300" y="8221016"/>
                  </a:lnTo>
                  <a:lnTo>
                    <a:pt x="6526300" y="564623"/>
                  </a:lnTo>
                  <a:lnTo>
                    <a:pt x="6343415" y="381000"/>
                  </a:lnTo>
                  <a:lnTo>
                    <a:pt x="824297" y="381000"/>
                  </a:lnTo>
                  <a:close/>
                  <a:moveTo>
                    <a:pt x="6507250" y="8213129"/>
                  </a:moveTo>
                  <a:lnTo>
                    <a:pt x="6335837" y="8384753"/>
                  </a:lnTo>
                  <a:lnTo>
                    <a:pt x="832161" y="8384753"/>
                  </a:lnTo>
                  <a:lnTo>
                    <a:pt x="658416" y="8211580"/>
                  </a:lnTo>
                  <a:lnTo>
                    <a:pt x="658416" y="573242"/>
                  </a:lnTo>
                  <a:lnTo>
                    <a:pt x="832161" y="400050"/>
                  </a:lnTo>
                  <a:lnTo>
                    <a:pt x="6335503" y="400050"/>
                  </a:lnTo>
                  <a:lnTo>
                    <a:pt x="6507252" y="572485"/>
                  </a:lnTo>
                  <a:lnTo>
                    <a:pt x="6507252" y="8213129"/>
                  </a:lnTo>
                  <a:close/>
                  <a:moveTo>
                    <a:pt x="7165673" y="4409192"/>
                  </a:moveTo>
                  <a:cubicBezTo>
                    <a:pt x="7023623" y="4388765"/>
                    <a:pt x="6947807" y="4301789"/>
                    <a:pt x="6907300" y="4211781"/>
                  </a:cubicBezTo>
                  <a:lnTo>
                    <a:pt x="6907300" y="424798"/>
                  </a:lnTo>
                  <a:cubicBezTo>
                    <a:pt x="6907300" y="413462"/>
                    <a:pt x="6902897" y="402809"/>
                    <a:pt x="6894910" y="394810"/>
                  </a:cubicBezTo>
                  <a:lnTo>
                    <a:pt x="6515412" y="13797"/>
                  </a:lnTo>
                  <a:lnTo>
                    <a:pt x="6514457" y="12818"/>
                  </a:lnTo>
                  <a:cubicBezTo>
                    <a:pt x="6506519" y="4670"/>
                    <a:pt x="6495444" y="0"/>
                    <a:pt x="6484058" y="0"/>
                  </a:cubicBezTo>
                  <a:lnTo>
                    <a:pt x="684412" y="0"/>
                  </a:lnTo>
                  <a:cubicBezTo>
                    <a:pt x="673076" y="0"/>
                    <a:pt x="662423" y="4403"/>
                    <a:pt x="654398" y="12403"/>
                  </a:cubicBezTo>
                  <a:lnTo>
                    <a:pt x="270868" y="394698"/>
                  </a:lnTo>
                  <a:cubicBezTo>
                    <a:pt x="262918" y="402616"/>
                    <a:pt x="258366" y="413587"/>
                    <a:pt x="258366" y="424798"/>
                  </a:cubicBezTo>
                  <a:lnTo>
                    <a:pt x="258366" y="4211796"/>
                  </a:lnTo>
                  <a:cubicBezTo>
                    <a:pt x="217859" y="4301800"/>
                    <a:pt x="142042" y="4388768"/>
                    <a:pt x="0" y="4409192"/>
                  </a:cubicBezTo>
                  <a:cubicBezTo>
                    <a:pt x="142042" y="4429616"/>
                    <a:pt x="217859" y="4516584"/>
                    <a:pt x="258366" y="4606588"/>
                  </a:cubicBezTo>
                  <a:lnTo>
                    <a:pt x="258366" y="8360010"/>
                  </a:lnTo>
                  <a:cubicBezTo>
                    <a:pt x="258366" y="8371258"/>
                    <a:pt x="262720" y="8381876"/>
                    <a:pt x="270645" y="8389887"/>
                  </a:cubicBezTo>
                  <a:lnTo>
                    <a:pt x="654385" y="8772399"/>
                  </a:lnTo>
                  <a:cubicBezTo>
                    <a:pt x="662409" y="8780398"/>
                    <a:pt x="673076" y="8784802"/>
                    <a:pt x="684412" y="8784802"/>
                  </a:cubicBezTo>
                  <a:lnTo>
                    <a:pt x="6484058" y="8784802"/>
                  </a:lnTo>
                  <a:cubicBezTo>
                    <a:pt x="6495418" y="8784802"/>
                    <a:pt x="6506098" y="8780375"/>
                    <a:pt x="6514121" y="8772339"/>
                  </a:cubicBezTo>
                  <a:lnTo>
                    <a:pt x="6894885" y="8391128"/>
                  </a:lnTo>
                  <a:cubicBezTo>
                    <a:pt x="6902884" y="8383104"/>
                    <a:pt x="6907299" y="8372450"/>
                    <a:pt x="6907299" y="8361101"/>
                  </a:cubicBezTo>
                  <a:lnTo>
                    <a:pt x="6907299" y="4606604"/>
                  </a:lnTo>
                  <a:cubicBezTo>
                    <a:pt x="6947807" y="4516595"/>
                    <a:pt x="7023623" y="4429619"/>
                    <a:pt x="7165673" y="4409192"/>
                  </a:cubicBezTo>
                  <a:close/>
                  <a:moveTo>
                    <a:pt x="6881404" y="8377672"/>
                  </a:moveTo>
                  <a:lnTo>
                    <a:pt x="6500639" y="8758883"/>
                  </a:lnTo>
                  <a:cubicBezTo>
                    <a:pt x="6496223" y="8763310"/>
                    <a:pt x="6490333" y="8765754"/>
                    <a:pt x="6484057" y="8765754"/>
                  </a:cubicBezTo>
                  <a:lnTo>
                    <a:pt x="684412" y="8765754"/>
                  </a:lnTo>
                  <a:cubicBezTo>
                    <a:pt x="678148" y="8765754"/>
                    <a:pt x="672270" y="8763323"/>
                    <a:pt x="667842" y="8758907"/>
                  </a:cubicBezTo>
                  <a:lnTo>
                    <a:pt x="285442" y="8377758"/>
                  </a:lnTo>
                  <a:lnTo>
                    <a:pt x="284189" y="8376493"/>
                  </a:lnTo>
                  <a:cubicBezTo>
                    <a:pt x="279823" y="8372077"/>
                    <a:pt x="277418" y="8366224"/>
                    <a:pt x="277418" y="8360009"/>
                  </a:cubicBezTo>
                  <a:lnTo>
                    <a:pt x="277418" y="4606597"/>
                  </a:lnTo>
                  <a:cubicBezTo>
                    <a:pt x="317926" y="4516591"/>
                    <a:pt x="393741" y="4429618"/>
                    <a:pt x="535788" y="4409192"/>
                  </a:cubicBezTo>
                  <a:cubicBezTo>
                    <a:pt x="393741" y="4388767"/>
                    <a:pt x="317926" y="4301792"/>
                    <a:pt x="277418" y="4211786"/>
                  </a:cubicBezTo>
                  <a:lnTo>
                    <a:pt x="277418" y="424798"/>
                  </a:lnTo>
                  <a:cubicBezTo>
                    <a:pt x="277418" y="418616"/>
                    <a:pt x="279935" y="412563"/>
                    <a:pt x="284314" y="408192"/>
                  </a:cubicBezTo>
                  <a:lnTo>
                    <a:pt x="667842" y="25895"/>
                  </a:lnTo>
                  <a:cubicBezTo>
                    <a:pt x="672270" y="21479"/>
                    <a:pt x="678161" y="19049"/>
                    <a:pt x="684412" y="19049"/>
                  </a:cubicBezTo>
                  <a:lnTo>
                    <a:pt x="6484058" y="19049"/>
                  </a:lnTo>
                  <a:cubicBezTo>
                    <a:pt x="6490333" y="19049"/>
                    <a:pt x="6496435" y="21622"/>
                    <a:pt x="6500813" y="26112"/>
                  </a:cubicBezTo>
                  <a:lnTo>
                    <a:pt x="6881417" y="408259"/>
                  </a:lnTo>
                  <a:cubicBezTo>
                    <a:pt x="6885819" y="412675"/>
                    <a:pt x="6888250" y="418547"/>
                    <a:pt x="6888250" y="424797"/>
                  </a:cubicBezTo>
                  <a:lnTo>
                    <a:pt x="6888250" y="4211801"/>
                  </a:lnTo>
                  <a:cubicBezTo>
                    <a:pt x="6847741" y="4301802"/>
                    <a:pt x="6771926" y="4388767"/>
                    <a:pt x="6629886" y="4409192"/>
                  </a:cubicBezTo>
                  <a:cubicBezTo>
                    <a:pt x="6771926" y="4429616"/>
                    <a:pt x="6847741" y="4516582"/>
                    <a:pt x="6888250" y="4606582"/>
                  </a:cubicBezTo>
                  <a:lnTo>
                    <a:pt x="6888250" y="8361101"/>
                  </a:lnTo>
                  <a:cubicBezTo>
                    <a:pt x="6888250" y="8367364"/>
                    <a:pt x="6885819" y="8373243"/>
                    <a:pt x="6881404" y="8377672"/>
                  </a:cubicBezTo>
                  <a:close/>
                </a:path>
              </a:pathLst>
            </a:custGeom>
            <a:solidFill>
              <a:srgbClr val="BB9A7F"/>
            </a:solidFill>
          </p:spPr>
        </p:sp>
      </p:grpSp>
      <p:grpSp>
        <p:nvGrpSpPr>
          <p:cNvPr name="Group 8" id="8"/>
          <p:cNvGrpSpPr>
            <a:grpSpLocks noChangeAspect="true"/>
          </p:cNvGrpSpPr>
          <p:nvPr/>
        </p:nvGrpSpPr>
        <p:grpSpPr>
          <a:xfrm rot="0">
            <a:off x="4985710" y="1816792"/>
            <a:ext cx="5425777" cy="6653416"/>
            <a:chOff x="0" y="0"/>
            <a:chExt cx="7165669" cy="8786976"/>
          </a:xfrm>
        </p:grpSpPr>
        <p:sp>
          <p:nvSpPr>
            <p:cNvPr name="Freeform 9" id="9"/>
            <p:cNvSpPr/>
            <p:nvPr/>
          </p:nvSpPr>
          <p:spPr>
            <a:xfrm flipH="false" flipV="false" rot="0">
              <a:off x="648887" y="391606"/>
              <a:ext cx="5867884" cy="8003753"/>
            </a:xfrm>
            <a:custGeom>
              <a:avLst/>
              <a:gdLst/>
              <a:ahLst/>
              <a:cxnLst/>
              <a:rect r="r" b="b" t="t" l="l"/>
              <a:pathLst>
                <a:path h="8003753" w="5867884">
                  <a:moveTo>
                    <a:pt x="179338" y="8003753"/>
                  </a:moveTo>
                  <a:lnTo>
                    <a:pt x="0" y="7825011"/>
                  </a:lnTo>
                  <a:lnTo>
                    <a:pt x="0" y="178761"/>
                  </a:lnTo>
                  <a:lnTo>
                    <a:pt x="179338" y="0"/>
                  </a:lnTo>
                  <a:lnTo>
                    <a:pt x="5690567" y="0"/>
                  </a:lnTo>
                  <a:lnTo>
                    <a:pt x="5867884" y="178028"/>
                  </a:lnTo>
                  <a:lnTo>
                    <a:pt x="5867884" y="7826549"/>
                  </a:lnTo>
                  <a:lnTo>
                    <a:pt x="5690890" y="8003753"/>
                  </a:lnTo>
                  <a:close/>
                </a:path>
              </a:pathLst>
            </a:custGeom>
            <a:blipFill>
              <a:blip r:embed="rId8"/>
              <a:stretch>
                <a:fillRect l="-18199" t="0" r="-18199" b="0"/>
              </a:stretch>
            </a:blipFill>
          </p:spPr>
        </p:sp>
        <p:sp>
          <p:nvSpPr>
            <p:cNvPr name="Freeform 10" id="10"/>
            <p:cNvSpPr/>
            <p:nvPr/>
          </p:nvSpPr>
          <p:spPr>
            <a:xfrm flipH="false" flipV="false" rot="0">
              <a:off x="-4" y="1081"/>
              <a:ext cx="7165673" cy="8784802"/>
            </a:xfrm>
            <a:custGeom>
              <a:avLst/>
              <a:gdLst/>
              <a:ahLst/>
              <a:cxnLst/>
              <a:rect r="r" b="b" t="t" l="l"/>
              <a:pathLst>
                <a:path h="8784802" w="7165673">
                  <a:moveTo>
                    <a:pt x="824297" y="381000"/>
                  </a:moveTo>
                  <a:lnTo>
                    <a:pt x="639366" y="565329"/>
                  </a:lnTo>
                  <a:lnTo>
                    <a:pt x="639366" y="8219490"/>
                  </a:lnTo>
                  <a:lnTo>
                    <a:pt x="824297" y="8403801"/>
                  </a:lnTo>
                  <a:lnTo>
                    <a:pt x="6343725" y="8403801"/>
                  </a:lnTo>
                  <a:lnTo>
                    <a:pt x="6526300" y="8221016"/>
                  </a:lnTo>
                  <a:lnTo>
                    <a:pt x="6526300" y="564623"/>
                  </a:lnTo>
                  <a:lnTo>
                    <a:pt x="6343415" y="381000"/>
                  </a:lnTo>
                  <a:lnTo>
                    <a:pt x="824297" y="381000"/>
                  </a:lnTo>
                  <a:close/>
                  <a:moveTo>
                    <a:pt x="6507250" y="8213129"/>
                  </a:moveTo>
                  <a:lnTo>
                    <a:pt x="6335837" y="8384753"/>
                  </a:lnTo>
                  <a:lnTo>
                    <a:pt x="832161" y="8384753"/>
                  </a:lnTo>
                  <a:lnTo>
                    <a:pt x="658416" y="8211580"/>
                  </a:lnTo>
                  <a:lnTo>
                    <a:pt x="658416" y="573242"/>
                  </a:lnTo>
                  <a:lnTo>
                    <a:pt x="832161" y="400050"/>
                  </a:lnTo>
                  <a:lnTo>
                    <a:pt x="6335503" y="400050"/>
                  </a:lnTo>
                  <a:lnTo>
                    <a:pt x="6507252" y="572485"/>
                  </a:lnTo>
                  <a:lnTo>
                    <a:pt x="6507252" y="8213129"/>
                  </a:lnTo>
                  <a:close/>
                  <a:moveTo>
                    <a:pt x="7165673" y="4409192"/>
                  </a:moveTo>
                  <a:cubicBezTo>
                    <a:pt x="7023623" y="4388765"/>
                    <a:pt x="6947807" y="4301789"/>
                    <a:pt x="6907300" y="4211781"/>
                  </a:cubicBezTo>
                  <a:lnTo>
                    <a:pt x="6907300" y="424798"/>
                  </a:lnTo>
                  <a:cubicBezTo>
                    <a:pt x="6907300" y="413462"/>
                    <a:pt x="6902897" y="402809"/>
                    <a:pt x="6894910" y="394810"/>
                  </a:cubicBezTo>
                  <a:lnTo>
                    <a:pt x="6515412" y="13797"/>
                  </a:lnTo>
                  <a:lnTo>
                    <a:pt x="6514457" y="12818"/>
                  </a:lnTo>
                  <a:cubicBezTo>
                    <a:pt x="6506519" y="4670"/>
                    <a:pt x="6495444" y="0"/>
                    <a:pt x="6484058" y="0"/>
                  </a:cubicBezTo>
                  <a:lnTo>
                    <a:pt x="684412" y="0"/>
                  </a:lnTo>
                  <a:cubicBezTo>
                    <a:pt x="673076" y="0"/>
                    <a:pt x="662423" y="4403"/>
                    <a:pt x="654398" y="12403"/>
                  </a:cubicBezTo>
                  <a:lnTo>
                    <a:pt x="270868" y="394698"/>
                  </a:lnTo>
                  <a:cubicBezTo>
                    <a:pt x="262918" y="402616"/>
                    <a:pt x="258366" y="413587"/>
                    <a:pt x="258366" y="424798"/>
                  </a:cubicBezTo>
                  <a:lnTo>
                    <a:pt x="258366" y="4211796"/>
                  </a:lnTo>
                  <a:cubicBezTo>
                    <a:pt x="217859" y="4301800"/>
                    <a:pt x="142042" y="4388768"/>
                    <a:pt x="0" y="4409192"/>
                  </a:cubicBezTo>
                  <a:cubicBezTo>
                    <a:pt x="142042" y="4429616"/>
                    <a:pt x="217859" y="4516584"/>
                    <a:pt x="258366" y="4606588"/>
                  </a:cubicBezTo>
                  <a:lnTo>
                    <a:pt x="258366" y="8360010"/>
                  </a:lnTo>
                  <a:cubicBezTo>
                    <a:pt x="258366" y="8371258"/>
                    <a:pt x="262720" y="8381876"/>
                    <a:pt x="270645" y="8389887"/>
                  </a:cubicBezTo>
                  <a:lnTo>
                    <a:pt x="654385" y="8772399"/>
                  </a:lnTo>
                  <a:cubicBezTo>
                    <a:pt x="662409" y="8780398"/>
                    <a:pt x="673076" y="8784802"/>
                    <a:pt x="684412" y="8784802"/>
                  </a:cubicBezTo>
                  <a:lnTo>
                    <a:pt x="6484058" y="8784802"/>
                  </a:lnTo>
                  <a:cubicBezTo>
                    <a:pt x="6495418" y="8784802"/>
                    <a:pt x="6506098" y="8780375"/>
                    <a:pt x="6514121" y="8772339"/>
                  </a:cubicBezTo>
                  <a:lnTo>
                    <a:pt x="6894885" y="8391128"/>
                  </a:lnTo>
                  <a:cubicBezTo>
                    <a:pt x="6902884" y="8383104"/>
                    <a:pt x="6907299" y="8372450"/>
                    <a:pt x="6907299" y="8361101"/>
                  </a:cubicBezTo>
                  <a:lnTo>
                    <a:pt x="6907299" y="4606604"/>
                  </a:lnTo>
                  <a:cubicBezTo>
                    <a:pt x="6947807" y="4516595"/>
                    <a:pt x="7023623" y="4429619"/>
                    <a:pt x="7165673" y="4409192"/>
                  </a:cubicBezTo>
                  <a:close/>
                  <a:moveTo>
                    <a:pt x="6881404" y="8377672"/>
                  </a:moveTo>
                  <a:lnTo>
                    <a:pt x="6500639" y="8758883"/>
                  </a:lnTo>
                  <a:cubicBezTo>
                    <a:pt x="6496223" y="8763310"/>
                    <a:pt x="6490333" y="8765754"/>
                    <a:pt x="6484057" y="8765754"/>
                  </a:cubicBezTo>
                  <a:lnTo>
                    <a:pt x="684412" y="8765754"/>
                  </a:lnTo>
                  <a:cubicBezTo>
                    <a:pt x="678148" y="8765754"/>
                    <a:pt x="672270" y="8763323"/>
                    <a:pt x="667842" y="8758907"/>
                  </a:cubicBezTo>
                  <a:lnTo>
                    <a:pt x="285442" y="8377758"/>
                  </a:lnTo>
                  <a:lnTo>
                    <a:pt x="284189" y="8376493"/>
                  </a:lnTo>
                  <a:cubicBezTo>
                    <a:pt x="279823" y="8372077"/>
                    <a:pt x="277418" y="8366224"/>
                    <a:pt x="277418" y="8360009"/>
                  </a:cubicBezTo>
                  <a:lnTo>
                    <a:pt x="277418" y="4606597"/>
                  </a:lnTo>
                  <a:cubicBezTo>
                    <a:pt x="317926" y="4516591"/>
                    <a:pt x="393741" y="4429618"/>
                    <a:pt x="535788" y="4409192"/>
                  </a:cubicBezTo>
                  <a:cubicBezTo>
                    <a:pt x="393741" y="4388767"/>
                    <a:pt x="317926" y="4301792"/>
                    <a:pt x="277418" y="4211786"/>
                  </a:cubicBezTo>
                  <a:lnTo>
                    <a:pt x="277418" y="424798"/>
                  </a:lnTo>
                  <a:cubicBezTo>
                    <a:pt x="277418" y="418616"/>
                    <a:pt x="279935" y="412563"/>
                    <a:pt x="284314" y="408192"/>
                  </a:cubicBezTo>
                  <a:lnTo>
                    <a:pt x="667842" y="25895"/>
                  </a:lnTo>
                  <a:cubicBezTo>
                    <a:pt x="672270" y="21479"/>
                    <a:pt x="678161" y="19049"/>
                    <a:pt x="684412" y="19049"/>
                  </a:cubicBezTo>
                  <a:lnTo>
                    <a:pt x="6484058" y="19049"/>
                  </a:lnTo>
                  <a:cubicBezTo>
                    <a:pt x="6490333" y="19049"/>
                    <a:pt x="6496435" y="21622"/>
                    <a:pt x="6500813" y="26112"/>
                  </a:cubicBezTo>
                  <a:lnTo>
                    <a:pt x="6881417" y="408259"/>
                  </a:lnTo>
                  <a:cubicBezTo>
                    <a:pt x="6885819" y="412675"/>
                    <a:pt x="6888250" y="418547"/>
                    <a:pt x="6888250" y="424797"/>
                  </a:cubicBezTo>
                  <a:lnTo>
                    <a:pt x="6888250" y="4211801"/>
                  </a:lnTo>
                  <a:cubicBezTo>
                    <a:pt x="6847741" y="4301802"/>
                    <a:pt x="6771926" y="4388767"/>
                    <a:pt x="6629886" y="4409192"/>
                  </a:cubicBezTo>
                  <a:cubicBezTo>
                    <a:pt x="6771926" y="4429616"/>
                    <a:pt x="6847741" y="4516582"/>
                    <a:pt x="6888250" y="4606582"/>
                  </a:cubicBezTo>
                  <a:lnTo>
                    <a:pt x="6888250" y="8361101"/>
                  </a:lnTo>
                  <a:cubicBezTo>
                    <a:pt x="6888250" y="8367364"/>
                    <a:pt x="6885819" y="8373243"/>
                    <a:pt x="6881404" y="8377672"/>
                  </a:cubicBezTo>
                  <a:close/>
                </a:path>
              </a:pathLst>
            </a:custGeom>
            <a:solidFill>
              <a:srgbClr val="BB9A7F"/>
            </a:solidFill>
          </p:spPr>
        </p:sp>
      </p:grpSp>
      <p:sp>
        <p:nvSpPr>
          <p:cNvPr name="TextBox 11" id="11"/>
          <p:cNvSpPr txBox="true"/>
          <p:nvPr/>
        </p:nvSpPr>
        <p:spPr>
          <a:xfrm rot="0">
            <a:off x="11433221" y="2185532"/>
            <a:ext cx="4721737"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Visi Toko Kami</a:t>
            </a:r>
          </a:p>
        </p:txBody>
      </p:sp>
      <p:sp>
        <p:nvSpPr>
          <p:cNvPr name="TextBox 12" id="12"/>
          <p:cNvSpPr txBox="true"/>
          <p:nvPr/>
        </p:nvSpPr>
        <p:spPr>
          <a:xfrm rot="0">
            <a:off x="11672445" y="3375177"/>
            <a:ext cx="5292951" cy="3143251"/>
          </a:xfrm>
          <a:prstGeom prst="rect">
            <a:avLst/>
          </a:prstGeom>
        </p:spPr>
        <p:txBody>
          <a:bodyPr anchor="t" rtlCol="false" tIns="0" lIns="0" bIns="0" rIns="0">
            <a:spAutoFit/>
          </a:bodyPr>
          <a:lstStyle/>
          <a:p>
            <a:pPr algn="l">
              <a:lnSpc>
                <a:spcPts val="4199"/>
              </a:lnSpc>
              <a:spcBef>
                <a:spcPct val="0"/>
              </a:spcBef>
            </a:pPr>
            <a:r>
              <a:rPr lang="en-US" sz="2999">
                <a:solidFill>
                  <a:srgbClr val="201E1E"/>
                </a:solidFill>
                <a:latin typeface="Poppins"/>
                <a:ea typeface="Poppins"/>
                <a:cs typeface="Poppins"/>
                <a:sym typeface="Poppins"/>
              </a:rPr>
              <a:t>Menjadi fashion stylist terdepan yang menciptakan gaya casual kekinian, menginspirasi setiap wanita untuk tampil percaya diri dan stylish.</a:t>
            </a:r>
          </a:p>
        </p:txBody>
      </p:sp>
      <p:sp>
        <p:nvSpPr>
          <p:cNvPr name="TextBox 13" id="13"/>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14" id="14"/>
          <p:cNvGrpSpPr/>
          <p:nvPr/>
        </p:nvGrpSpPr>
        <p:grpSpPr>
          <a:xfrm rot="0">
            <a:off x="14975275" y="9024139"/>
            <a:ext cx="2608931" cy="775911"/>
            <a:chOff x="0" y="0"/>
            <a:chExt cx="1366484" cy="406400"/>
          </a:xfrm>
        </p:grpSpPr>
        <p:sp>
          <p:nvSpPr>
            <p:cNvPr name="Freeform 15" id="15">
              <a:hlinkClick r:id="rId9"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6" id="16"/>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145807" y="9135750"/>
            <a:ext cx="552688" cy="5526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9144000" y="3322288"/>
            <a:ext cx="4499488" cy="5516165"/>
            <a:chOff x="0" y="0"/>
            <a:chExt cx="7165721" cy="8784844"/>
          </a:xfrm>
        </p:grpSpPr>
        <p:sp>
          <p:nvSpPr>
            <p:cNvPr name="Freeform 6" id="6"/>
            <p:cNvSpPr/>
            <p:nvPr/>
          </p:nvSpPr>
          <p:spPr>
            <a:xfrm flipH="false" flipV="false" rot="0">
              <a:off x="648843" y="390525"/>
              <a:ext cx="5867908" cy="8003794"/>
            </a:xfrm>
            <a:custGeom>
              <a:avLst/>
              <a:gdLst/>
              <a:ahLst/>
              <a:cxnLst/>
              <a:rect r="r" b="b" t="t" l="l"/>
              <a:pathLst>
                <a:path h="8003794" w="5867908">
                  <a:moveTo>
                    <a:pt x="179324" y="8003794"/>
                  </a:moveTo>
                  <a:lnTo>
                    <a:pt x="0" y="7824978"/>
                  </a:lnTo>
                  <a:lnTo>
                    <a:pt x="0" y="178816"/>
                  </a:lnTo>
                  <a:lnTo>
                    <a:pt x="179324" y="0"/>
                  </a:lnTo>
                  <a:lnTo>
                    <a:pt x="5690616" y="0"/>
                  </a:lnTo>
                  <a:lnTo>
                    <a:pt x="5867908" y="178054"/>
                  </a:lnTo>
                  <a:lnTo>
                    <a:pt x="5867908" y="7826502"/>
                  </a:lnTo>
                  <a:lnTo>
                    <a:pt x="5690997" y="8003794"/>
                  </a:lnTo>
                  <a:close/>
                </a:path>
              </a:pathLst>
            </a:custGeom>
            <a:blipFill>
              <a:blip r:embed="rId7"/>
              <a:stretch>
                <a:fillRect l="-18199" t="0" r="-18199" b="0"/>
              </a:stretch>
            </a:blipFill>
          </p:spPr>
        </p:sp>
        <p:sp>
          <p:nvSpPr>
            <p:cNvPr name="Freeform 7" id="7"/>
            <p:cNvSpPr/>
            <p:nvPr/>
          </p:nvSpPr>
          <p:spPr>
            <a:xfrm flipH="false" flipV="false" rot="0">
              <a:off x="20447" y="0"/>
              <a:ext cx="7125080" cy="8784589"/>
            </a:xfrm>
            <a:custGeom>
              <a:avLst/>
              <a:gdLst/>
              <a:ahLst/>
              <a:cxnLst/>
              <a:rect r="r" b="b" t="t" l="l"/>
              <a:pathLst>
                <a:path h="8784589" w="7125080">
                  <a:moveTo>
                    <a:pt x="803910" y="381000"/>
                  </a:moveTo>
                  <a:lnTo>
                    <a:pt x="618871" y="565277"/>
                  </a:lnTo>
                  <a:lnTo>
                    <a:pt x="618871" y="8219440"/>
                  </a:lnTo>
                  <a:lnTo>
                    <a:pt x="803783" y="8403717"/>
                  </a:lnTo>
                  <a:lnTo>
                    <a:pt x="6323203" y="8403717"/>
                  </a:lnTo>
                  <a:lnTo>
                    <a:pt x="6505829" y="8220964"/>
                  </a:lnTo>
                  <a:lnTo>
                    <a:pt x="6505829" y="564642"/>
                  </a:lnTo>
                  <a:lnTo>
                    <a:pt x="6322949" y="381000"/>
                  </a:lnTo>
                  <a:lnTo>
                    <a:pt x="803910" y="381000"/>
                  </a:lnTo>
                  <a:close/>
                  <a:moveTo>
                    <a:pt x="6486779" y="8213090"/>
                  </a:moveTo>
                  <a:lnTo>
                    <a:pt x="6315329" y="8384667"/>
                  </a:lnTo>
                  <a:lnTo>
                    <a:pt x="811657" y="8384667"/>
                  </a:lnTo>
                  <a:lnTo>
                    <a:pt x="637921" y="8211439"/>
                  </a:lnTo>
                  <a:lnTo>
                    <a:pt x="637921" y="573278"/>
                  </a:lnTo>
                  <a:lnTo>
                    <a:pt x="811657" y="400050"/>
                  </a:lnTo>
                  <a:lnTo>
                    <a:pt x="6314948" y="400050"/>
                  </a:lnTo>
                  <a:lnTo>
                    <a:pt x="6486652" y="572516"/>
                  </a:lnTo>
                  <a:lnTo>
                    <a:pt x="6486779" y="8213090"/>
                  </a:lnTo>
                  <a:lnTo>
                    <a:pt x="6486779" y="8213090"/>
                  </a:lnTo>
                  <a:close/>
                  <a:moveTo>
                    <a:pt x="7059803" y="6719951"/>
                  </a:moveTo>
                  <a:cubicBezTo>
                    <a:pt x="7023354" y="6704457"/>
                    <a:pt x="6990461" y="6682359"/>
                    <a:pt x="6962394" y="6654292"/>
                  </a:cubicBezTo>
                  <a:cubicBezTo>
                    <a:pt x="6934201" y="6626099"/>
                    <a:pt x="6912102" y="6593332"/>
                    <a:pt x="6896735" y="6556883"/>
                  </a:cubicBezTo>
                  <a:cubicBezTo>
                    <a:pt x="6893053" y="6547993"/>
                    <a:pt x="6889751" y="6539103"/>
                    <a:pt x="6886956" y="6529960"/>
                  </a:cubicBezTo>
                  <a:lnTo>
                    <a:pt x="6886956" y="424815"/>
                  </a:lnTo>
                  <a:cubicBezTo>
                    <a:pt x="6886956" y="413512"/>
                    <a:pt x="6882511" y="402844"/>
                    <a:pt x="6874510" y="394843"/>
                  </a:cubicBezTo>
                  <a:lnTo>
                    <a:pt x="6495034" y="13843"/>
                  </a:lnTo>
                  <a:lnTo>
                    <a:pt x="6494018" y="12827"/>
                  </a:lnTo>
                  <a:cubicBezTo>
                    <a:pt x="6486144" y="4699"/>
                    <a:pt x="6474968" y="0"/>
                    <a:pt x="6463665" y="0"/>
                  </a:cubicBezTo>
                  <a:lnTo>
                    <a:pt x="663956" y="0"/>
                  </a:lnTo>
                  <a:cubicBezTo>
                    <a:pt x="652653" y="0"/>
                    <a:pt x="641985" y="4445"/>
                    <a:pt x="633984" y="12446"/>
                  </a:cubicBezTo>
                  <a:lnTo>
                    <a:pt x="250444" y="394716"/>
                  </a:lnTo>
                  <a:cubicBezTo>
                    <a:pt x="242443" y="402590"/>
                    <a:pt x="237998" y="413639"/>
                    <a:pt x="237998" y="424815"/>
                  </a:cubicBezTo>
                  <a:lnTo>
                    <a:pt x="237998" y="1836166"/>
                  </a:lnTo>
                  <a:cubicBezTo>
                    <a:pt x="235077" y="1845183"/>
                    <a:pt x="231902" y="1854200"/>
                    <a:pt x="228219" y="1863090"/>
                  </a:cubicBezTo>
                  <a:cubicBezTo>
                    <a:pt x="212725" y="1899666"/>
                    <a:pt x="190627" y="1932432"/>
                    <a:pt x="162560" y="1960499"/>
                  </a:cubicBezTo>
                  <a:cubicBezTo>
                    <a:pt x="134493" y="1988566"/>
                    <a:pt x="101600" y="2010791"/>
                    <a:pt x="65151" y="2026158"/>
                  </a:cubicBezTo>
                  <a:cubicBezTo>
                    <a:pt x="44069" y="2035048"/>
                    <a:pt x="22352" y="2041525"/>
                    <a:pt x="0" y="2045462"/>
                  </a:cubicBezTo>
                  <a:cubicBezTo>
                    <a:pt x="22352" y="2049399"/>
                    <a:pt x="44069" y="2055876"/>
                    <a:pt x="65151" y="2064766"/>
                  </a:cubicBezTo>
                  <a:cubicBezTo>
                    <a:pt x="101727" y="2080260"/>
                    <a:pt x="134493" y="2102358"/>
                    <a:pt x="162560" y="2130425"/>
                  </a:cubicBezTo>
                  <a:cubicBezTo>
                    <a:pt x="190754" y="2158619"/>
                    <a:pt x="212852" y="2191385"/>
                    <a:pt x="228219" y="2227834"/>
                  </a:cubicBezTo>
                  <a:cubicBezTo>
                    <a:pt x="231902" y="2236724"/>
                    <a:pt x="235204" y="2245614"/>
                    <a:pt x="237998" y="2254758"/>
                  </a:cubicBezTo>
                  <a:lnTo>
                    <a:pt x="237998" y="8359775"/>
                  </a:lnTo>
                  <a:cubicBezTo>
                    <a:pt x="237998" y="8371078"/>
                    <a:pt x="242316" y="8381619"/>
                    <a:pt x="250317" y="8389620"/>
                  </a:cubicBezTo>
                  <a:lnTo>
                    <a:pt x="634111" y="8772144"/>
                  </a:lnTo>
                  <a:cubicBezTo>
                    <a:pt x="642112" y="8780145"/>
                    <a:pt x="652780" y="8784589"/>
                    <a:pt x="664083" y="8784589"/>
                  </a:cubicBezTo>
                  <a:lnTo>
                    <a:pt x="6463792" y="8784589"/>
                  </a:lnTo>
                  <a:cubicBezTo>
                    <a:pt x="6475095" y="8784589"/>
                    <a:pt x="6485890" y="8780145"/>
                    <a:pt x="6493891" y="8772144"/>
                  </a:cubicBezTo>
                  <a:lnTo>
                    <a:pt x="6874637" y="8390889"/>
                  </a:lnTo>
                  <a:cubicBezTo>
                    <a:pt x="6882638" y="8382888"/>
                    <a:pt x="6887083" y="8372221"/>
                    <a:pt x="6887083" y="8360918"/>
                  </a:cubicBezTo>
                  <a:lnTo>
                    <a:pt x="6887083" y="6948678"/>
                  </a:lnTo>
                  <a:cubicBezTo>
                    <a:pt x="6890003" y="6939535"/>
                    <a:pt x="6893178" y="6930644"/>
                    <a:pt x="6896862" y="6921754"/>
                  </a:cubicBezTo>
                  <a:cubicBezTo>
                    <a:pt x="6912355" y="6885178"/>
                    <a:pt x="6934454" y="6852412"/>
                    <a:pt x="6962521" y="6824345"/>
                  </a:cubicBezTo>
                  <a:cubicBezTo>
                    <a:pt x="6990714" y="6796152"/>
                    <a:pt x="7023480" y="6774053"/>
                    <a:pt x="7059929" y="6758687"/>
                  </a:cubicBezTo>
                  <a:cubicBezTo>
                    <a:pt x="7081011" y="6749797"/>
                    <a:pt x="7102728" y="6743319"/>
                    <a:pt x="7125080" y="6739382"/>
                  </a:cubicBezTo>
                  <a:cubicBezTo>
                    <a:pt x="7102729" y="6735318"/>
                    <a:pt x="7080885" y="6728841"/>
                    <a:pt x="7059803" y="6719951"/>
                  </a:cubicBezTo>
                  <a:close/>
                  <a:moveTo>
                    <a:pt x="6860921" y="8377682"/>
                  </a:moveTo>
                  <a:lnTo>
                    <a:pt x="6480175" y="8758936"/>
                  </a:lnTo>
                  <a:cubicBezTo>
                    <a:pt x="6475730" y="8763381"/>
                    <a:pt x="6469888" y="8765794"/>
                    <a:pt x="6463538" y="8765794"/>
                  </a:cubicBezTo>
                  <a:lnTo>
                    <a:pt x="663956" y="8765794"/>
                  </a:lnTo>
                  <a:cubicBezTo>
                    <a:pt x="657733" y="8765794"/>
                    <a:pt x="651764" y="8763381"/>
                    <a:pt x="647446" y="8758936"/>
                  </a:cubicBezTo>
                  <a:lnTo>
                    <a:pt x="265049" y="8377809"/>
                  </a:lnTo>
                  <a:lnTo>
                    <a:pt x="263779" y="8376539"/>
                  </a:lnTo>
                  <a:cubicBezTo>
                    <a:pt x="259461" y="8372094"/>
                    <a:pt x="257048" y="8366252"/>
                    <a:pt x="257048" y="8360029"/>
                  </a:cubicBezTo>
                  <a:lnTo>
                    <a:pt x="257048" y="2255012"/>
                  </a:lnTo>
                  <a:cubicBezTo>
                    <a:pt x="259969" y="2245868"/>
                    <a:pt x="263144" y="2236978"/>
                    <a:pt x="266827" y="2228088"/>
                  </a:cubicBezTo>
                  <a:cubicBezTo>
                    <a:pt x="282321" y="2191512"/>
                    <a:pt x="304419" y="2158746"/>
                    <a:pt x="332486" y="2130679"/>
                  </a:cubicBezTo>
                  <a:cubicBezTo>
                    <a:pt x="360680" y="2102485"/>
                    <a:pt x="393446" y="2080387"/>
                    <a:pt x="429895" y="2065020"/>
                  </a:cubicBezTo>
                  <a:cubicBezTo>
                    <a:pt x="450977" y="2056130"/>
                    <a:pt x="472694" y="2049653"/>
                    <a:pt x="495046" y="2045716"/>
                  </a:cubicBezTo>
                  <a:cubicBezTo>
                    <a:pt x="472694" y="2041779"/>
                    <a:pt x="450977" y="2035302"/>
                    <a:pt x="429895" y="2026412"/>
                  </a:cubicBezTo>
                  <a:cubicBezTo>
                    <a:pt x="393446" y="2010918"/>
                    <a:pt x="360553" y="1988820"/>
                    <a:pt x="332486" y="1960753"/>
                  </a:cubicBezTo>
                  <a:cubicBezTo>
                    <a:pt x="304419" y="1932686"/>
                    <a:pt x="282194" y="1899793"/>
                    <a:pt x="266827" y="1863344"/>
                  </a:cubicBezTo>
                  <a:cubicBezTo>
                    <a:pt x="263144" y="1854454"/>
                    <a:pt x="259842" y="1845564"/>
                    <a:pt x="257048" y="1836420"/>
                  </a:cubicBezTo>
                  <a:lnTo>
                    <a:pt x="257048" y="424815"/>
                  </a:lnTo>
                  <a:cubicBezTo>
                    <a:pt x="257048" y="418592"/>
                    <a:pt x="259588" y="412623"/>
                    <a:pt x="263906" y="408178"/>
                  </a:cubicBezTo>
                  <a:lnTo>
                    <a:pt x="647446" y="25908"/>
                  </a:lnTo>
                  <a:cubicBezTo>
                    <a:pt x="651891" y="21463"/>
                    <a:pt x="657733" y="19050"/>
                    <a:pt x="663956" y="19050"/>
                  </a:cubicBezTo>
                  <a:lnTo>
                    <a:pt x="6463665" y="19050"/>
                  </a:lnTo>
                  <a:cubicBezTo>
                    <a:pt x="6469888" y="19050"/>
                    <a:pt x="6475984" y="21590"/>
                    <a:pt x="6480429" y="26162"/>
                  </a:cubicBezTo>
                  <a:lnTo>
                    <a:pt x="6861048" y="408305"/>
                  </a:lnTo>
                  <a:cubicBezTo>
                    <a:pt x="6865492" y="412750"/>
                    <a:pt x="6867905" y="418592"/>
                    <a:pt x="6867905" y="424815"/>
                  </a:cubicBezTo>
                  <a:lnTo>
                    <a:pt x="6867905" y="6529832"/>
                  </a:lnTo>
                  <a:cubicBezTo>
                    <a:pt x="6864985" y="6538849"/>
                    <a:pt x="6861810" y="6547865"/>
                    <a:pt x="6858126" y="6556756"/>
                  </a:cubicBezTo>
                  <a:cubicBezTo>
                    <a:pt x="6842633" y="6593332"/>
                    <a:pt x="6820534" y="6626098"/>
                    <a:pt x="6792467" y="6654164"/>
                  </a:cubicBezTo>
                  <a:cubicBezTo>
                    <a:pt x="6764274" y="6682358"/>
                    <a:pt x="6731508" y="6704457"/>
                    <a:pt x="6695059" y="6719823"/>
                  </a:cubicBezTo>
                  <a:cubicBezTo>
                    <a:pt x="6673977" y="6728713"/>
                    <a:pt x="6652260" y="6735190"/>
                    <a:pt x="6629908" y="6739127"/>
                  </a:cubicBezTo>
                  <a:cubicBezTo>
                    <a:pt x="6652260" y="6743064"/>
                    <a:pt x="6673976" y="6749542"/>
                    <a:pt x="6695059" y="6758432"/>
                  </a:cubicBezTo>
                  <a:cubicBezTo>
                    <a:pt x="6731635" y="6773925"/>
                    <a:pt x="6764401" y="6796024"/>
                    <a:pt x="6792467" y="6824090"/>
                  </a:cubicBezTo>
                  <a:cubicBezTo>
                    <a:pt x="6820661" y="6852284"/>
                    <a:pt x="6842760" y="6885050"/>
                    <a:pt x="6858126" y="6921499"/>
                  </a:cubicBezTo>
                  <a:cubicBezTo>
                    <a:pt x="6861809" y="6930389"/>
                    <a:pt x="6865111" y="6939280"/>
                    <a:pt x="6867905" y="6948423"/>
                  </a:cubicBezTo>
                  <a:lnTo>
                    <a:pt x="6867905" y="8360918"/>
                  </a:lnTo>
                  <a:cubicBezTo>
                    <a:pt x="6867779" y="8367395"/>
                    <a:pt x="6865366" y="8373237"/>
                    <a:pt x="6860921" y="8377682"/>
                  </a:cubicBezTo>
                  <a:close/>
                </a:path>
              </a:pathLst>
            </a:custGeom>
            <a:solidFill>
              <a:srgbClr val="BB9A7F"/>
            </a:solidFill>
          </p:spPr>
        </p:sp>
      </p:grpSp>
      <p:grpSp>
        <p:nvGrpSpPr>
          <p:cNvPr name="Group 8" id="8"/>
          <p:cNvGrpSpPr>
            <a:grpSpLocks noChangeAspect="true"/>
          </p:cNvGrpSpPr>
          <p:nvPr/>
        </p:nvGrpSpPr>
        <p:grpSpPr>
          <a:xfrm rot="0">
            <a:off x="12281798" y="1457100"/>
            <a:ext cx="4499488" cy="5516165"/>
            <a:chOff x="0" y="0"/>
            <a:chExt cx="7165721" cy="8784844"/>
          </a:xfrm>
        </p:grpSpPr>
        <p:sp>
          <p:nvSpPr>
            <p:cNvPr name="Freeform 9" id="9"/>
            <p:cNvSpPr/>
            <p:nvPr/>
          </p:nvSpPr>
          <p:spPr>
            <a:xfrm flipH="false" flipV="false" rot="0">
              <a:off x="648843" y="390525"/>
              <a:ext cx="5867908" cy="8003794"/>
            </a:xfrm>
            <a:custGeom>
              <a:avLst/>
              <a:gdLst/>
              <a:ahLst/>
              <a:cxnLst/>
              <a:rect r="r" b="b" t="t" l="l"/>
              <a:pathLst>
                <a:path h="8003794" w="5867908">
                  <a:moveTo>
                    <a:pt x="179324" y="8003794"/>
                  </a:moveTo>
                  <a:lnTo>
                    <a:pt x="0" y="7824978"/>
                  </a:lnTo>
                  <a:lnTo>
                    <a:pt x="0" y="178816"/>
                  </a:lnTo>
                  <a:lnTo>
                    <a:pt x="179324" y="0"/>
                  </a:lnTo>
                  <a:lnTo>
                    <a:pt x="5690616" y="0"/>
                  </a:lnTo>
                  <a:lnTo>
                    <a:pt x="5867908" y="178054"/>
                  </a:lnTo>
                  <a:lnTo>
                    <a:pt x="5867908" y="7826502"/>
                  </a:lnTo>
                  <a:lnTo>
                    <a:pt x="5690997" y="8003794"/>
                  </a:lnTo>
                  <a:close/>
                </a:path>
              </a:pathLst>
            </a:custGeom>
            <a:blipFill>
              <a:blip r:embed="rId8"/>
              <a:stretch>
                <a:fillRect l="-18199" t="0" r="-18199" b="0"/>
              </a:stretch>
            </a:blipFill>
          </p:spPr>
        </p:sp>
        <p:sp>
          <p:nvSpPr>
            <p:cNvPr name="Freeform 10" id="10"/>
            <p:cNvSpPr/>
            <p:nvPr/>
          </p:nvSpPr>
          <p:spPr>
            <a:xfrm flipH="false" flipV="false" rot="0">
              <a:off x="20447" y="0"/>
              <a:ext cx="7125080" cy="8784589"/>
            </a:xfrm>
            <a:custGeom>
              <a:avLst/>
              <a:gdLst/>
              <a:ahLst/>
              <a:cxnLst/>
              <a:rect r="r" b="b" t="t" l="l"/>
              <a:pathLst>
                <a:path h="8784589" w="7125080">
                  <a:moveTo>
                    <a:pt x="803910" y="381000"/>
                  </a:moveTo>
                  <a:lnTo>
                    <a:pt x="618871" y="565277"/>
                  </a:lnTo>
                  <a:lnTo>
                    <a:pt x="618871" y="8219440"/>
                  </a:lnTo>
                  <a:lnTo>
                    <a:pt x="803783" y="8403717"/>
                  </a:lnTo>
                  <a:lnTo>
                    <a:pt x="6323203" y="8403717"/>
                  </a:lnTo>
                  <a:lnTo>
                    <a:pt x="6505829" y="8220964"/>
                  </a:lnTo>
                  <a:lnTo>
                    <a:pt x="6505829" y="564642"/>
                  </a:lnTo>
                  <a:lnTo>
                    <a:pt x="6322949" y="381000"/>
                  </a:lnTo>
                  <a:lnTo>
                    <a:pt x="803910" y="381000"/>
                  </a:lnTo>
                  <a:close/>
                  <a:moveTo>
                    <a:pt x="6486779" y="8213090"/>
                  </a:moveTo>
                  <a:lnTo>
                    <a:pt x="6315329" y="8384667"/>
                  </a:lnTo>
                  <a:lnTo>
                    <a:pt x="811657" y="8384667"/>
                  </a:lnTo>
                  <a:lnTo>
                    <a:pt x="637921" y="8211439"/>
                  </a:lnTo>
                  <a:lnTo>
                    <a:pt x="637921" y="573278"/>
                  </a:lnTo>
                  <a:lnTo>
                    <a:pt x="811657" y="400050"/>
                  </a:lnTo>
                  <a:lnTo>
                    <a:pt x="6314948" y="400050"/>
                  </a:lnTo>
                  <a:lnTo>
                    <a:pt x="6486652" y="572516"/>
                  </a:lnTo>
                  <a:lnTo>
                    <a:pt x="6486779" y="8213090"/>
                  </a:lnTo>
                  <a:lnTo>
                    <a:pt x="6486779" y="8213090"/>
                  </a:lnTo>
                  <a:close/>
                  <a:moveTo>
                    <a:pt x="7059803" y="6719951"/>
                  </a:moveTo>
                  <a:cubicBezTo>
                    <a:pt x="7023354" y="6704457"/>
                    <a:pt x="6990461" y="6682359"/>
                    <a:pt x="6962394" y="6654292"/>
                  </a:cubicBezTo>
                  <a:cubicBezTo>
                    <a:pt x="6934201" y="6626099"/>
                    <a:pt x="6912102" y="6593332"/>
                    <a:pt x="6896735" y="6556883"/>
                  </a:cubicBezTo>
                  <a:cubicBezTo>
                    <a:pt x="6893053" y="6547993"/>
                    <a:pt x="6889751" y="6539103"/>
                    <a:pt x="6886956" y="6529960"/>
                  </a:cubicBezTo>
                  <a:lnTo>
                    <a:pt x="6886956" y="424815"/>
                  </a:lnTo>
                  <a:cubicBezTo>
                    <a:pt x="6886956" y="413512"/>
                    <a:pt x="6882511" y="402844"/>
                    <a:pt x="6874510" y="394843"/>
                  </a:cubicBezTo>
                  <a:lnTo>
                    <a:pt x="6495034" y="13843"/>
                  </a:lnTo>
                  <a:lnTo>
                    <a:pt x="6494018" y="12827"/>
                  </a:lnTo>
                  <a:cubicBezTo>
                    <a:pt x="6486144" y="4699"/>
                    <a:pt x="6474968" y="0"/>
                    <a:pt x="6463665" y="0"/>
                  </a:cubicBezTo>
                  <a:lnTo>
                    <a:pt x="663956" y="0"/>
                  </a:lnTo>
                  <a:cubicBezTo>
                    <a:pt x="652653" y="0"/>
                    <a:pt x="641985" y="4445"/>
                    <a:pt x="633984" y="12446"/>
                  </a:cubicBezTo>
                  <a:lnTo>
                    <a:pt x="250444" y="394716"/>
                  </a:lnTo>
                  <a:cubicBezTo>
                    <a:pt x="242443" y="402590"/>
                    <a:pt x="237998" y="413639"/>
                    <a:pt x="237998" y="424815"/>
                  </a:cubicBezTo>
                  <a:lnTo>
                    <a:pt x="237998" y="1836166"/>
                  </a:lnTo>
                  <a:cubicBezTo>
                    <a:pt x="235077" y="1845183"/>
                    <a:pt x="231902" y="1854200"/>
                    <a:pt x="228219" y="1863090"/>
                  </a:cubicBezTo>
                  <a:cubicBezTo>
                    <a:pt x="212725" y="1899666"/>
                    <a:pt x="190627" y="1932432"/>
                    <a:pt x="162560" y="1960499"/>
                  </a:cubicBezTo>
                  <a:cubicBezTo>
                    <a:pt x="134493" y="1988566"/>
                    <a:pt x="101600" y="2010791"/>
                    <a:pt x="65151" y="2026158"/>
                  </a:cubicBezTo>
                  <a:cubicBezTo>
                    <a:pt x="44069" y="2035048"/>
                    <a:pt x="22352" y="2041525"/>
                    <a:pt x="0" y="2045462"/>
                  </a:cubicBezTo>
                  <a:cubicBezTo>
                    <a:pt x="22352" y="2049399"/>
                    <a:pt x="44069" y="2055876"/>
                    <a:pt x="65151" y="2064766"/>
                  </a:cubicBezTo>
                  <a:cubicBezTo>
                    <a:pt x="101727" y="2080260"/>
                    <a:pt x="134493" y="2102358"/>
                    <a:pt x="162560" y="2130425"/>
                  </a:cubicBezTo>
                  <a:cubicBezTo>
                    <a:pt x="190754" y="2158619"/>
                    <a:pt x="212852" y="2191385"/>
                    <a:pt x="228219" y="2227834"/>
                  </a:cubicBezTo>
                  <a:cubicBezTo>
                    <a:pt x="231902" y="2236724"/>
                    <a:pt x="235204" y="2245614"/>
                    <a:pt x="237998" y="2254758"/>
                  </a:cubicBezTo>
                  <a:lnTo>
                    <a:pt x="237998" y="8359775"/>
                  </a:lnTo>
                  <a:cubicBezTo>
                    <a:pt x="237998" y="8371078"/>
                    <a:pt x="242316" y="8381619"/>
                    <a:pt x="250317" y="8389620"/>
                  </a:cubicBezTo>
                  <a:lnTo>
                    <a:pt x="634111" y="8772144"/>
                  </a:lnTo>
                  <a:cubicBezTo>
                    <a:pt x="642112" y="8780145"/>
                    <a:pt x="652780" y="8784589"/>
                    <a:pt x="664083" y="8784589"/>
                  </a:cubicBezTo>
                  <a:lnTo>
                    <a:pt x="6463792" y="8784589"/>
                  </a:lnTo>
                  <a:cubicBezTo>
                    <a:pt x="6475095" y="8784589"/>
                    <a:pt x="6485890" y="8780145"/>
                    <a:pt x="6493891" y="8772144"/>
                  </a:cubicBezTo>
                  <a:lnTo>
                    <a:pt x="6874637" y="8390889"/>
                  </a:lnTo>
                  <a:cubicBezTo>
                    <a:pt x="6882638" y="8382888"/>
                    <a:pt x="6887083" y="8372221"/>
                    <a:pt x="6887083" y="8360918"/>
                  </a:cubicBezTo>
                  <a:lnTo>
                    <a:pt x="6887083" y="6948678"/>
                  </a:lnTo>
                  <a:cubicBezTo>
                    <a:pt x="6890003" y="6939535"/>
                    <a:pt x="6893178" y="6930644"/>
                    <a:pt x="6896862" y="6921754"/>
                  </a:cubicBezTo>
                  <a:cubicBezTo>
                    <a:pt x="6912355" y="6885178"/>
                    <a:pt x="6934454" y="6852412"/>
                    <a:pt x="6962521" y="6824345"/>
                  </a:cubicBezTo>
                  <a:cubicBezTo>
                    <a:pt x="6990714" y="6796152"/>
                    <a:pt x="7023480" y="6774053"/>
                    <a:pt x="7059929" y="6758687"/>
                  </a:cubicBezTo>
                  <a:cubicBezTo>
                    <a:pt x="7081011" y="6749797"/>
                    <a:pt x="7102728" y="6743319"/>
                    <a:pt x="7125080" y="6739382"/>
                  </a:cubicBezTo>
                  <a:cubicBezTo>
                    <a:pt x="7102729" y="6735318"/>
                    <a:pt x="7080885" y="6728841"/>
                    <a:pt x="7059803" y="6719951"/>
                  </a:cubicBezTo>
                  <a:close/>
                  <a:moveTo>
                    <a:pt x="6860921" y="8377682"/>
                  </a:moveTo>
                  <a:lnTo>
                    <a:pt x="6480175" y="8758936"/>
                  </a:lnTo>
                  <a:cubicBezTo>
                    <a:pt x="6475730" y="8763381"/>
                    <a:pt x="6469888" y="8765794"/>
                    <a:pt x="6463538" y="8765794"/>
                  </a:cubicBezTo>
                  <a:lnTo>
                    <a:pt x="663956" y="8765794"/>
                  </a:lnTo>
                  <a:cubicBezTo>
                    <a:pt x="657733" y="8765794"/>
                    <a:pt x="651764" y="8763381"/>
                    <a:pt x="647446" y="8758936"/>
                  </a:cubicBezTo>
                  <a:lnTo>
                    <a:pt x="265049" y="8377809"/>
                  </a:lnTo>
                  <a:lnTo>
                    <a:pt x="263779" y="8376539"/>
                  </a:lnTo>
                  <a:cubicBezTo>
                    <a:pt x="259461" y="8372094"/>
                    <a:pt x="257048" y="8366252"/>
                    <a:pt x="257048" y="8360029"/>
                  </a:cubicBezTo>
                  <a:lnTo>
                    <a:pt x="257048" y="2255012"/>
                  </a:lnTo>
                  <a:cubicBezTo>
                    <a:pt x="259969" y="2245868"/>
                    <a:pt x="263144" y="2236978"/>
                    <a:pt x="266827" y="2228088"/>
                  </a:cubicBezTo>
                  <a:cubicBezTo>
                    <a:pt x="282321" y="2191512"/>
                    <a:pt x="304419" y="2158746"/>
                    <a:pt x="332486" y="2130679"/>
                  </a:cubicBezTo>
                  <a:cubicBezTo>
                    <a:pt x="360680" y="2102485"/>
                    <a:pt x="393446" y="2080387"/>
                    <a:pt x="429895" y="2065020"/>
                  </a:cubicBezTo>
                  <a:cubicBezTo>
                    <a:pt x="450977" y="2056130"/>
                    <a:pt x="472694" y="2049653"/>
                    <a:pt x="495046" y="2045716"/>
                  </a:cubicBezTo>
                  <a:cubicBezTo>
                    <a:pt x="472694" y="2041779"/>
                    <a:pt x="450977" y="2035302"/>
                    <a:pt x="429895" y="2026412"/>
                  </a:cubicBezTo>
                  <a:cubicBezTo>
                    <a:pt x="393446" y="2010918"/>
                    <a:pt x="360553" y="1988820"/>
                    <a:pt x="332486" y="1960753"/>
                  </a:cubicBezTo>
                  <a:cubicBezTo>
                    <a:pt x="304419" y="1932686"/>
                    <a:pt x="282194" y="1899793"/>
                    <a:pt x="266827" y="1863344"/>
                  </a:cubicBezTo>
                  <a:cubicBezTo>
                    <a:pt x="263144" y="1854454"/>
                    <a:pt x="259842" y="1845564"/>
                    <a:pt x="257048" y="1836420"/>
                  </a:cubicBezTo>
                  <a:lnTo>
                    <a:pt x="257048" y="424815"/>
                  </a:lnTo>
                  <a:cubicBezTo>
                    <a:pt x="257048" y="418592"/>
                    <a:pt x="259588" y="412623"/>
                    <a:pt x="263906" y="408178"/>
                  </a:cubicBezTo>
                  <a:lnTo>
                    <a:pt x="647446" y="25908"/>
                  </a:lnTo>
                  <a:cubicBezTo>
                    <a:pt x="651891" y="21463"/>
                    <a:pt x="657733" y="19050"/>
                    <a:pt x="663956" y="19050"/>
                  </a:cubicBezTo>
                  <a:lnTo>
                    <a:pt x="6463665" y="19050"/>
                  </a:lnTo>
                  <a:cubicBezTo>
                    <a:pt x="6469888" y="19050"/>
                    <a:pt x="6475984" y="21590"/>
                    <a:pt x="6480429" y="26162"/>
                  </a:cubicBezTo>
                  <a:lnTo>
                    <a:pt x="6861048" y="408305"/>
                  </a:lnTo>
                  <a:cubicBezTo>
                    <a:pt x="6865492" y="412750"/>
                    <a:pt x="6867905" y="418592"/>
                    <a:pt x="6867905" y="424815"/>
                  </a:cubicBezTo>
                  <a:lnTo>
                    <a:pt x="6867905" y="6529832"/>
                  </a:lnTo>
                  <a:cubicBezTo>
                    <a:pt x="6864985" y="6538849"/>
                    <a:pt x="6861810" y="6547865"/>
                    <a:pt x="6858126" y="6556756"/>
                  </a:cubicBezTo>
                  <a:cubicBezTo>
                    <a:pt x="6842633" y="6593332"/>
                    <a:pt x="6820534" y="6626098"/>
                    <a:pt x="6792467" y="6654164"/>
                  </a:cubicBezTo>
                  <a:cubicBezTo>
                    <a:pt x="6764274" y="6682358"/>
                    <a:pt x="6731508" y="6704457"/>
                    <a:pt x="6695059" y="6719823"/>
                  </a:cubicBezTo>
                  <a:cubicBezTo>
                    <a:pt x="6673977" y="6728713"/>
                    <a:pt x="6652260" y="6735190"/>
                    <a:pt x="6629908" y="6739127"/>
                  </a:cubicBezTo>
                  <a:cubicBezTo>
                    <a:pt x="6652260" y="6743064"/>
                    <a:pt x="6673976" y="6749542"/>
                    <a:pt x="6695059" y="6758432"/>
                  </a:cubicBezTo>
                  <a:cubicBezTo>
                    <a:pt x="6731635" y="6773925"/>
                    <a:pt x="6764401" y="6796024"/>
                    <a:pt x="6792467" y="6824090"/>
                  </a:cubicBezTo>
                  <a:cubicBezTo>
                    <a:pt x="6820661" y="6852284"/>
                    <a:pt x="6842760" y="6885050"/>
                    <a:pt x="6858126" y="6921499"/>
                  </a:cubicBezTo>
                  <a:cubicBezTo>
                    <a:pt x="6861809" y="6930389"/>
                    <a:pt x="6865111" y="6939280"/>
                    <a:pt x="6867905" y="6948423"/>
                  </a:cubicBezTo>
                  <a:lnTo>
                    <a:pt x="6867905" y="8360918"/>
                  </a:lnTo>
                  <a:cubicBezTo>
                    <a:pt x="6867779" y="8367395"/>
                    <a:pt x="6865366" y="8373237"/>
                    <a:pt x="6860921" y="8377682"/>
                  </a:cubicBezTo>
                  <a:close/>
                </a:path>
              </a:pathLst>
            </a:custGeom>
            <a:solidFill>
              <a:srgbClr val="BB9A7F"/>
            </a:solidFill>
          </p:spPr>
        </p:sp>
      </p:grpSp>
      <p:grpSp>
        <p:nvGrpSpPr>
          <p:cNvPr name="Group 11" id="11"/>
          <p:cNvGrpSpPr/>
          <p:nvPr/>
        </p:nvGrpSpPr>
        <p:grpSpPr>
          <a:xfrm rot="0">
            <a:off x="14975275" y="9024139"/>
            <a:ext cx="2608931" cy="775911"/>
            <a:chOff x="0" y="0"/>
            <a:chExt cx="1366484" cy="406400"/>
          </a:xfrm>
        </p:grpSpPr>
        <p:sp>
          <p:nvSpPr>
            <p:cNvPr name="Freeform 12" id="12">
              <a:hlinkClick r:id="rId9"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3" id="13"/>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145807" y="9135750"/>
            <a:ext cx="552688" cy="5526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966744" y="2372238"/>
            <a:ext cx="4721737"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Misi Toko Kami</a:t>
            </a:r>
          </a:p>
        </p:txBody>
      </p:sp>
      <p:sp>
        <p:nvSpPr>
          <p:cNvPr name="TextBox 19" id="19"/>
          <p:cNvSpPr txBox="true"/>
          <p:nvPr/>
        </p:nvSpPr>
        <p:spPr>
          <a:xfrm rot="0">
            <a:off x="2925248" y="4045729"/>
            <a:ext cx="5320946" cy="835660"/>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Menghadirkan outfit kasual yang selalu up-to-date dengan tren model terbaru.</a:t>
            </a:r>
          </a:p>
          <a:p>
            <a:pPr algn="l">
              <a:lnSpc>
                <a:spcPts val="2239"/>
              </a:lnSpc>
              <a:spcBef>
                <a:spcPct val="0"/>
              </a:spcBef>
            </a:pPr>
          </a:p>
        </p:txBody>
      </p:sp>
      <p:sp>
        <p:nvSpPr>
          <p:cNvPr name="TextBox 20" id="20"/>
          <p:cNvSpPr txBox="true"/>
          <p:nvPr/>
        </p:nvSpPr>
        <p:spPr>
          <a:xfrm rot="0">
            <a:off x="1966744" y="4026679"/>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01.</a:t>
            </a:r>
          </a:p>
        </p:txBody>
      </p:sp>
      <p:sp>
        <p:nvSpPr>
          <p:cNvPr name="TextBox 21" id="21"/>
          <p:cNvSpPr txBox="true"/>
          <p:nvPr/>
        </p:nvSpPr>
        <p:spPr>
          <a:xfrm rot="0">
            <a:off x="2925248" y="5500615"/>
            <a:ext cx="5320946" cy="1111885"/>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Memberikan layanan styling personal yang membantu pelanggan mengekspresikan kepribadian mereka melalui fashion.</a:t>
            </a:r>
          </a:p>
          <a:p>
            <a:pPr algn="l">
              <a:lnSpc>
                <a:spcPts val="2239"/>
              </a:lnSpc>
              <a:spcBef>
                <a:spcPct val="0"/>
              </a:spcBef>
            </a:pPr>
          </a:p>
        </p:txBody>
      </p:sp>
      <p:sp>
        <p:nvSpPr>
          <p:cNvPr name="TextBox 22" id="22"/>
          <p:cNvSpPr txBox="true"/>
          <p:nvPr/>
        </p:nvSpPr>
        <p:spPr>
          <a:xfrm rot="0">
            <a:off x="1966744" y="5481565"/>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02.</a:t>
            </a:r>
          </a:p>
        </p:txBody>
      </p:sp>
      <p:sp>
        <p:nvSpPr>
          <p:cNvPr name="TextBox 23" id="23"/>
          <p:cNvSpPr txBox="true"/>
          <p:nvPr/>
        </p:nvSpPr>
        <p:spPr>
          <a:xfrm rot="0">
            <a:off x="2925248" y="6955500"/>
            <a:ext cx="5320946" cy="835660"/>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Poppins"/>
                <a:ea typeface="Poppins"/>
                <a:cs typeface="Poppins"/>
                <a:sym typeface="Poppins"/>
              </a:rPr>
              <a:t>Mengedukasi dan menginspirasi tentang pentingnya tampil stylish namun tetap praktis dan nyaman.</a:t>
            </a:r>
          </a:p>
        </p:txBody>
      </p:sp>
      <p:sp>
        <p:nvSpPr>
          <p:cNvPr name="TextBox 24" id="24"/>
          <p:cNvSpPr txBox="true"/>
          <p:nvPr/>
        </p:nvSpPr>
        <p:spPr>
          <a:xfrm rot="0">
            <a:off x="1966744" y="6936450"/>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03.</a:t>
            </a:r>
          </a:p>
        </p:txBody>
      </p:sp>
      <p:sp>
        <p:nvSpPr>
          <p:cNvPr name="TextBox 25" id="25"/>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26" id="26"/>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996847" y="5238712"/>
            <a:ext cx="4421868" cy="2870391"/>
            <a:chOff x="0" y="0"/>
            <a:chExt cx="1164607" cy="755988"/>
          </a:xfrm>
        </p:grpSpPr>
        <p:sp>
          <p:nvSpPr>
            <p:cNvPr name="Freeform 6" id="6"/>
            <p:cNvSpPr/>
            <p:nvPr/>
          </p:nvSpPr>
          <p:spPr>
            <a:xfrm flipH="false" flipV="false" rot="0">
              <a:off x="0" y="0"/>
              <a:ext cx="1164607" cy="755988"/>
            </a:xfrm>
            <a:custGeom>
              <a:avLst/>
              <a:gdLst/>
              <a:ahLst/>
              <a:cxnLst/>
              <a:rect r="r" b="b" t="t" l="l"/>
              <a:pathLst>
                <a:path h="755988" w="1164607">
                  <a:moveTo>
                    <a:pt x="89292" y="0"/>
                  </a:moveTo>
                  <a:lnTo>
                    <a:pt x="1075315" y="0"/>
                  </a:lnTo>
                  <a:cubicBezTo>
                    <a:pt x="1098997" y="0"/>
                    <a:pt x="1121709" y="9408"/>
                    <a:pt x="1138454" y="26153"/>
                  </a:cubicBezTo>
                  <a:cubicBezTo>
                    <a:pt x="1155200" y="42899"/>
                    <a:pt x="1164607" y="65610"/>
                    <a:pt x="1164607" y="89292"/>
                  </a:cubicBezTo>
                  <a:lnTo>
                    <a:pt x="1164607" y="666696"/>
                  </a:lnTo>
                  <a:cubicBezTo>
                    <a:pt x="1164607" y="716010"/>
                    <a:pt x="1124630" y="755988"/>
                    <a:pt x="1075315" y="755988"/>
                  </a:cubicBezTo>
                  <a:lnTo>
                    <a:pt x="89292" y="755988"/>
                  </a:lnTo>
                  <a:cubicBezTo>
                    <a:pt x="65610" y="755988"/>
                    <a:pt x="42899" y="746580"/>
                    <a:pt x="26153" y="729835"/>
                  </a:cubicBezTo>
                  <a:cubicBezTo>
                    <a:pt x="9408" y="713089"/>
                    <a:pt x="0" y="690377"/>
                    <a:pt x="0" y="666696"/>
                  </a:cubicBezTo>
                  <a:lnTo>
                    <a:pt x="0" y="89292"/>
                  </a:lnTo>
                  <a:cubicBezTo>
                    <a:pt x="0" y="65610"/>
                    <a:pt x="9408" y="42899"/>
                    <a:pt x="26153" y="26153"/>
                  </a:cubicBezTo>
                  <a:cubicBezTo>
                    <a:pt x="42899" y="9408"/>
                    <a:pt x="65610" y="0"/>
                    <a:pt x="89292" y="0"/>
                  </a:cubicBezTo>
                  <a:close/>
                </a:path>
              </a:pathLst>
            </a:custGeom>
            <a:solidFill>
              <a:srgbClr val="866352"/>
            </a:solidFill>
          </p:spPr>
        </p:sp>
        <p:sp>
          <p:nvSpPr>
            <p:cNvPr name="TextBox 7" id="7"/>
            <p:cNvSpPr txBox="true"/>
            <p:nvPr/>
          </p:nvSpPr>
          <p:spPr>
            <a:xfrm>
              <a:off x="0" y="-57150"/>
              <a:ext cx="1164607" cy="81313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933066" y="5238712"/>
            <a:ext cx="4421868" cy="2870391"/>
            <a:chOff x="0" y="0"/>
            <a:chExt cx="1164607" cy="755988"/>
          </a:xfrm>
        </p:grpSpPr>
        <p:sp>
          <p:nvSpPr>
            <p:cNvPr name="Freeform 9" id="9"/>
            <p:cNvSpPr/>
            <p:nvPr/>
          </p:nvSpPr>
          <p:spPr>
            <a:xfrm flipH="false" flipV="false" rot="0">
              <a:off x="0" y="0"/>
              <a:ext cx="1164607" cy="755988"/>
            </a:xfrm>
            <a:custGeom>
              <a:avLst/>
              <a:gdLst/>
              <a:ahLst/>
              <a:cxnLst/>
              <a:rect r="r" b="b" t="t" l="l"/>
              <a:pathLst>
                <a:path h="755988" w="1164607">
                  <a:moveTo>
                    <a:pt x="89292" y="0"/>
                  </a:moveTo>
                  <a:lnTo>
                    <a:pt x="1075315" y="0"/>
                  </a:lnTo>
                  <a:cubicBezTo>
                    <a:pt x="1098997" y="0"/>
                    <a:pt x="1121709" y="9408"/>
                    <a:pt x="1138454" y="26153"/>
                  </a:cubicBezTo>
                  <a:cubicBezTo>
                    <a:pt x="1155200" y="42899"/>
                    <a:pt x="1164607" y="65610"/>
                    <a:pt x="1164607" y="89292"/>
                  </a:cubicBezTo>
                  <a:lnTo>
                    <a:pt x="1164607" y="666696"/>
                  </a:lnTo>
                  <a:cubicBezTo>
                    <a:pt x="1164607" y="716010"/>
                    <a:pt x="1124630" y="755988"/>
                    <a:pt x="1075315" y="755988"/>
                  </a:cubicBezTo>
                  <a:lnTo>
                    <a:pt x="89292" y="755988"/>
                  </a:lnTo>
                  <a:cubicBezTo>
                    <a:pt x="65610" y="755988"/>
                    <a:pt x="42899" y="746580"/>
                    <a:pt x="26153" y="729835"/>
                  </a:cubicBezTo>
                  <a:cubicBezTo>
                    <a:pt x="9408" y="713089"/>
                    <a:pt x="0" y="690377"/>
                    <a:pt x="0" y="666696"/>
                  </a:cubicBezTo>
                  <a:lnTo>
                    <a:pt x="0" y="89292"/>
                  </a:lnTo>
                  <a:cubicBezTo>
                    <a:pt x="0" y="65610"/>
                    <a:pt x="9408" y="42899"/>
                    <a:pt x="26153" y="26153"/>
                  </a:cubicBezTo>
                  <a:cubicBezTo>
                    <a:pt x="42899" y="9408"/>
                    <a:pt x="65610" y="0"/>
                    <a:pt x="89292" y="0"/>
                  </a:cubicBezTo>
                  <a:close/>
                </a:path>
              </a:pathLst>
            </a:custGeom>
            <a:solidFill>
              <a:srgbClr val="BB9A7F"/>
            </a:solidFill>
          </p:spPr>
        </p:sp>
        <p:sp>
          <p:nvSpPr>
            <p:cNvPr name="TextBox 10" id="10"/>
            <p:cNvSpPr txBox="true"/>
            <p:nvPr/>
          </p:nvSpPr>
          <p:spPr>
            <a:xfrm>
              <a:off x="0" y="-57150"/>
              <a:ext cx="1164607" cy="81313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69284" y="5238712"/>
            <a:ext cx="4421868" cy="2870391"/>
            <a:chOff x="0" y="0"/>
            <a:chExt cx="1164607" cy="755988"/>
          </a:xfrm>
        </p:grpSpPr>
        <p:sp>
          <p:nvSpPr>
            <p:cNvPr name="Freeform 12" id="12"/>
            <p:cNvSpPr/>
            <p:nvPr/>
          </p:nvSpPr>
          <p:spPr>
            <a:xfrm flipH="false" flipV="false" rot="0">
              <a:off x="0" y="0"/>
              <a:ext cx="1164607" cy="755988"/>
            </a:xfrm>
            <a:custGeom>
              <a:avLst/>
              <a:gdLst/>
              <a:ahLst/>
              <a:cxnLst/>
              <a:rect r="r" b="b" t="t" l="l"/>
              <a:pathLst>
                <a:path h="755988" w="1164607">
                  <a:moveTo>
                    <a:pt x="89292" y="0"/>
                  </a:moveTo>
                  <a:lnTo>
                    <a:pt x="1075315" y="0"/>
                  </a:lnTo>
                  <a:cubicBezTo>
                    <a:pt x="1098997" y="0"/>
                    <a:pt x="1121709" y="9408"/>
                    <a:pt x="1138454" y="26153"/>
                  </a:cubicBezTo>
                  <a:cubicBezTo>
                    <a:pt x="1155200" y="42899"/>
                    <a:pt x="1164607" y="65610"/>
                    <a:pt x="1164607" y="89292"/>
                  </a:cubicBezTo>
                  <a:lnTo>
                    <a:pt x="1164607" y="666696"/>
                  </a:lnTo>
                  <a:cubicBezTo>
                    <a:pt x="1164607" y="716010"/>
                    <a:pt x="1124630" y="755988"/>
                    <a:pt x="1075315" y="755988"/>
                  </a:cubicBezTo>
                  <a:lnTo>
                    <a:pt x="89292" y="755988"/>
                  </a:lnTo>
                  <a:cubicBezTo>
                    <a:pt x="65610" y="755988"/>
                    <a:pt x="42899" y="746580"/>
                    <a:pt x="26153" y="729835"/>
                  </a:cubicBezTo>
                  <a:cubicBezTo>
                    <a:pt x="9408" y="713089"/>
                    <a:pt x="0" y="690377"/>
                    <a:pt x="0" y="666696"/>
                  </a:cubicBezTo>
                  <a:lnTo>
                    <a:pt x="0" y="89292"/>
                  </a:lnTo>
                  <a:cubicBezTo>
                    <a:pt x="0" y="65610"/>
                    <a:pt x="9408" y="42899"/>
                    <a:pt x="26153" y="26153"/>
                  </a:cubicBezTo>
                  <a:cubicBezTo>
                    <a:pt x="42899" y="9408"/>
                    <a:pt x="65610" y="0"/>
                    <a:pt x="89292" y="0"/>
                  </a:cubicBezTo>
                  <a:close/>
                </a:path>
              </a:pathLst>
            </a:custGeom>
            <a:solidFill>
              <a:srgbClr val="866352"/>
            </a:solidFill>
          </p:spPr>
        </p:sp>
        <p:sp>
          <p:nvSpPr>
            <p:cNvPr name="TextBox 13" id="13"/>
            <p:cNvSpPr txBox="true"/>
            <p:nvPr/>
          </p:nvSpPr>
          <p:spPr>
            <a:xfrm>
              <a:off x="0" y="-57150"/>
              <a:ext cx="1164607" cy="81313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094662" y="2859661"/>
            <a:ext cx="14098676" cy="1953895"/>
          </a:xfrm>
          <a:prstGeom prst="rect">
            <a:avLst/>
          </a:prstGeom>
        </p:spPr>
        <p:txBody>
          <a:bodyPr anchor="t" rtlCol="false" tIns="0" lIns="0" bIns="0" rIns="0">
            <a:spAutoFit/>
          </a:bodyPr>
          <a:lstStyle/>
          <a:p>
            <a:pPr algn="ctr">
              <a:lnSpc>
                <a:spcPts val="3079"/>
              </a:lnSpc>
              <a:spcBef>
                <a:spcPct val="0"/>
              </a:spcBef>
            </a:pPr>
            <a:r>
              <a:rPr lang="en-US" sz="2199">
                <a:solidFill>
                  <a:srgbClr val="201E1E"/>
                </a:solidFill>
                <a:latin typeface="Poppins"/>
                <a:ea typeface="Poppins"/>
                <a:cs typeface="Poppins"/>
                <a:sym typeface="Poppins"/>
              </a:rPr>
              <a:t>"Kami di sini untuk memberikan pengalaman belanja terbaik bagi Anda! Nikmati layanan Personal Styling yang siap membantu memilih outfit yang pas dengan gaya dan kepribadian Anda. Selain itu, kami menyediakan Pengiriman Cepat dan Gratis untuk pembelian tertentu, sehingga Anda bisa mendapatkan produk tanpa menunggu lama. Jika ukuran tidak sesuai, jangan khawatir, karena kami menawarkan Garansi Tukar Ukuran secara gratis. Kepuasan Anda adalah prioritas kami!"</a:t>
            </a:r>
          </a:p>
        </p:txBody>
      </p:sp>
      <p:sp>
        <p:nvSpPr>
          <p:cNvPr name="TextBox 15" id="15"/>
          <p:cNvSpPr txBox="true"/>
          <p:nvPr/>
        </p:nvSpPr>
        <p:spPr>
          <a:xfrm rot="0">
            <a:off x="2094662" y="6149493"/>
            <a:ext cx="4324054" cy="1940560"/>
          </a:xfrm>
          <a:prstGeom prst="rect">
            <a:avLst/>
          </a:prstGeom>
        </p:spPr>
        <p:txBody>
          <a:bodyPr anchor="t" rtlCol="false" tIns="0" lIns="0" bIns="0" rIns="0">
            <a:spAutoFit/>
          </a:bodyPr>
          <a:lstStyle/>
          <a:p>
            <a:pPr algn="ctr">
              <a:lnSpc>
                <a:spcPts val="2239"/>
              </a:lnSpc>
            </a:pPr>
            <a:r>
              <a:rPr lang="en-US" sz="1599">
                <a:solidFill>
                  <a:srgbClr val="FFFFFF"/>
                </a:solidFill>
                <a:latin typeface="Poppins"/>
                <a:ea typeface="Poppins"/>
                <a:cs typeface="Poppins"/>
                <a:sym typeface="Poppins"/>
              </a:rPr>
              <a:t>Personal Styling : Toko menawarkan layanan konsultasi styling pribadi, di mana pelanggan dapat menerima rekomendasi outfit yang sesuai dengan kepribadian, bentuk tubuh, dan kebutuhan acara mereka.</a:t>
            </a:r>
          </a:p>
          <a:p>
            <a:pPr algn="ctr">
              <a:lnSpc>
                <a:spcPts val="2239"/>
              </a:lnSpc>
              <a:spcBef>
                <a:spcPct val="0"/>
              </a:spcBef>
            </a:pPr>
          </a:p>
        </p:txBody>
      </p:sp>
      <p:sp>
        <p:nvSpPr>
          <p:cNvPr name="TextBox 16" id="16"/>
          <p:cNvSpPr txBox="true"/>
          <p:nvPr/>
        </p:nvSpPr>
        <p:spPr>
          <a:xfrm rot="0">
            <a:off x="2834048" y="5621739"/>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Service 01</a:t>
            </a:r>
          </a:p>
        </p:txBody>
      </p:sp>
      <p:sp>
        <p:nvSpPr>
          <p:cNvPr name="TextBox 17" id="17"/>
          <p:cNvSpPr txBox="true"/>
          <p:nvPr/>
        </p:nvSpPr>
        <p:spPr>
          <a:xfrm rot="0">
            <a:off x="7156330" y="6149493"/>
            <a:ext cx="3975339" cy="1940729"/>
          </a:xfrm>
          <a:prstGeom prst="rect">
            <a:avLst/>
          </a:prstGeom>
        </p:spPr>
        <p:txBody>
          <a:bodyPr anchor="t" rtlCol="false" tIns="0" lIns="0" bIns="0" rIns="0">
            <a:spAutoFit/>
          </a:bodyPr>
          <a:lstStyle/>
          <a:p>
            <a:pPr algn="ctr">
              <a:lnSpc>
                <a:spcPts val="2239"/>
              </a:lnSpc>
            </a:pPr>
            <a:r>
              <a:rPr lang="en-US" sz="1599">
                <a:solidFill>
                  <a:srgbClr val="FFFFFF"/>
                </a:solidFill>
                <a:latin typeface="Poppins"/>
                <a:ea typeface="Poppins"/>
                <a:cs typeface="Poppins"/>
                <a:sym typeface="Poppins"/>
              </a:rPr>
              <a:t>Pengiriman Cepat dan Gratis : Menyediakan pengiriman cepat dan gratis untuk pembelian dalam jumlah tertentu, memberikan kemudahan bagi pelanggan dalam mendapatkan produk tanpa harus menunggu lama.</a:t>
            </a:r>
          </a:p>
          <a:p>
            <a:pPr algn="ctr">
              <a:lnSpc>
                <a:spcPts val="2239"/>
              </a:lnSpc>
              <a:spcBef>
                <a:spcPct val="0"/>
              </a:spcBef>
            </a:pPr>
          </a:p>
        </p:txBody>
      </p:sp>
      <p:sp>
        <p:nvSpPr>
          <p:cNvPr name="TextBox 18" id="18"/>
          <p:cNvSpPr txBox="true"/>
          <p:nvPr/>
        </p:nvSpPr>
        <p:spPr>
          <a:xfrm rot="0">
            <a:off x="7770766" y="5621739"/>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Service 02</a:t>
            </a:r>
          </a:p>
        </p:txBody>
      </p:sp>
      <p:sp>
        <p:nvSpPr>
          <p:cNvPr name="TextBox 19" id="19"/>
          <p:cNvSpPr txBox="true"/>
          <p:nvPr/>
        </p:nvSpPr>
        <p:spPr>
          <a:xfrm rot="0">
            <a:off x="12106288" y="6149493"/>
            <a:ext cx="3950014" cy="19405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Poppins"/>
                <a:ea typeface="Poppins"/>
                <a:cs typeface="Poppins"/>
                <a:sym typeface="Poppins"/>
              </a:rPr>
              <a:t>Garansi Tukar Ukuran : Jika ukuran baju yang dibeli tidak sesuai, toko menyediakan garansi tukar ukuran secara gratis dalam waktu tertentu, untuk memastikan kepuasan pelanggan dengan pembelian mereka.</a:t>
            </a:r>
          </a:p>
        </p:txBody>
      </p:sp>
      <p:sp>
        <p:nvSpPr>
          <p:cNvPr name="TextBox 20" id="20"/>
          <p:cNvSpPr txBox="true"/>
          <p:nvPr/>
        </p:nvSpPr>
        <p:spPr>
          <a:xfrm rot="0">
            <a:off x="12708061" y="5621739"/>
            <a:ext cx="274646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Service 03</a:t>
            </a:r>
          </a:p>
        </p:txBody>
      </p:sp>
      <p:sp>
        <p:nvSpPr>
          <p:cNvPr name="TextBox 21" id="21"/>
          <p:cNvSpPr txBox="true"/>
          <p:nvPr/>
        </p:nvSpPr>
        <p:spPr>
          <a:xfrm rot="0">
            <a:off x="4843350" y="1818556"/>
            <a:ext cx="8601301" cy="882650"/>
          </a:xfrm>
          <a:prstGeom prst="rect">
            <a:avLst/>
          </a:prstGeom>
        </p:spPr>
        <p:txBody>
          <a:bodyPr anchor="t" rtlCol="false" tIns="0" lIns="0" bIns="0" rIns="0">
            <a:spAutoFit/>
          </a:bodyPr>
          <a:lstStyle/>
          <a:p>
            <a:pPr algn="ctr">
              <a:lnSpc>
                <a:spcPts val="7000"/>
              </a:lnSpc>
              <a:spcBef>
                <a:spcPct val="0"/>
              </a:spcBef>
            </a:pPr>
            <a:r>
              <a:rPr lang="en-US" sz="5000" spc="-145">
                <a:solidFill>
                  <a:srgbClr val="866352"/>
                </a:solidFill>
                <a:latin typeface="LynxTH Serif"/>
                <a:ea typeface="LynxTH Serif"/>
                <a:cs typeface="LynxTH Serif"/>
                <a:sym typeface="LynxTH Serif"/>
              </a:rPr>
              <a:t>Service Dari Toko Baju Kami</a:t>
            </a:r>
          </a:p>
        </p:txBody>
      </p:sp>
      <p:sp>
        <p:nvSpPr>
          <p:cNvPr name="TextBox 22" id="22"/>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23" id="23"/>
          <p:cNvGrpSpPr/>
          <p:nvPr/>
        </p:nvGrpSpPr>
        <p:grpSpPr>
          <a:xfrm rot="0">
            <a:off x="14975275" y="9024139"/>
            <a:ext cx="2608931" cy="775911"/>
            <a:chOff x="0" y="0"/>
            <a:chExt cx="1366484" cy="406400"/>
          </a:xfrm>
        </p:grpSpPr>
        <p:sp>
          <p:nvSpPr>
            <p:cNvPr name="Freeform 24" id="24">
              <a:hlinkClick r:id="rId7"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25" id="25"/>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145807" y="9135750"/>
            <a:ext cx="552688" cy="55268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677516" y="1711836"/>
            <a:ext cx="5918846" cy="6863328"/>
            <a:chOff x="0" y="0"/>
            <a:chExt cx="7548118" cy="8752586"/>
          </a:xfrm>
        </p:grpSpPr>
        <p:sp>
          <p:nvSpPr>
            <p:cNvPr name="Freeform 6" id="6"/>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7"/>
              <a:stretch>
                <a:fillRect l="-13766" t="0" r="-13766" b="0"/>
              </a:stretch>
            </a:blipFill>
          </p:spPr>
        </p:sp>
        <p:sp>
          <p:nvSpPr>
            <p:cNvPr name="Freeform 7" id="7"/>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BB9A7F"/>
            </a:solidFill>
          </p:spPr>
        </p:sp>
      </p:grpSp>
      <p:sp>
        <p:nvSpPr>
          <p:cNvPr name="TextBox 8" id="8"/>
          <p:cNvSpPr txBox="true"/>
          <p:nvPr/>
        </p:nvSpPr>
        <p:spPr>
          <a:xfrm rot="0">
            <a:off x="8974045" y="2004760"/>
            <a:ext cx="6805985" cy="882650"/>
          </a:xfrm>
          <a:prstGeom prst="rect">
            <a:avLst/>
          </a:prstGeom>
        </p:spPr>
        <p:txBody>
          <a:bodyPr anchor="t" rtlCol="false" tIns="0" lIns="0" bIns="0" rIns="0">
            <a:spAutoFit/>
          </a:bodyPr>
          <a:lstStyle/>
          <a:p>
            <a:pPr algn="l">
              <a:lnSpc>
                <a:spcPts val="7000"/>
              </a:lnSpc>
              <a:spcBef>
                <a:spcPct val="0"/>
              </a:spcBef>
            </a:pPr>
            <a:r>
              <a:rPr lang="en-US" sz="5000" spc="-145">
                <a:solidFill>
                  <a:srgbClr val="866352"/>
                </a:solidFill>
                <a:latin typeface="LynxTH Serif"/>
                <a:ea typeface="LynxTH Serif"/>
                <a:cs typeface="LynxTH Serif"/>
                <a:sym typeface="LynxTH Serif"/>
              </a:rPr>
              <a:t>Tipe Baju Di Toko Kami</a:t>
            </a:r>
          </a:p>
        </p:txBody>
      </p:sp>
      <p:sp>
        <p:nvSpPr>
          <p:cNvPr name="TextBox 9" id="9"/>
          <p:cNvSpPr txBox="true"/>
          <p:nvPr/>
        </p:nvSpPr>
        <p:spPr>
          <a:xfrm rot="0">
            <a:off x="9837298" y="3542124"/>
            <a:ext cx="2444489" cy="1940560"/>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Outfit yang ideal untuk dipakai sehari-hari, memberikan gaya santai namun tetap stylish untuk aktivitas santai atau hangout.</a:t>
            </a:r>
          </a:p>
          <a:p>
            <a:pPr algn="l">
              <a:lnSpc>
                <a:spcPts val="2239"/>
              </a:lnSpc>
              <a:spcBef>
                <a:spcPct val="0"/>
              </a:spcBef>
            </a:pPr>
          </a:p>
        </p:txBody>
      </p:sp>
      <p:sp>
        <p:nvSpPr>
          <p:cNvPr name="TextBox 10" id="10"/>
          <p:cNvSpPr txBox="true"/>
          <p:nvPr/>
        </p:nvSpPr>
        <p:spPr>
          <a:xfrm rot="0">
            <a:off x="8974045" y="3523074"/>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01.</a:t>
            </a:r>
          </a:p>
        </p:txBody>
      </p:sp>
      <p:sp>
        <p:nvSpPr>
          <p:cNvPr name="TextBox 11" id="11"/>
          <p:cNvSpPr txBox="true"/>
          <p:nvPr/>
        </p:nvSpPr>
        <p:spPr>
          <a:xfrm rot="0">
            <a:off x="13881705" y="3542124"/>
            <a:ext cx="2444489" cy="2216785"/>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Dirancang untuk acara resmi, kemeja ini memberikan tampilan rapi dan elegan, cocok untuk pertemuan bisnis atau acara formal lainnya.</a:t>
            </a:r>
          </a:p>
          <a:p>
            <a:pPr algn="l">
              <a:lnSpc>
                <a:spcPts val="2239"/>
              </a:lnSpc>
              <a:spcBef>
                <a:spcPct val="0"/>
              </a:spcBef>
            </a:pPr>
          </a:p>
        </p:txBody>
      </p:sp>
      <p:sp>
        <p:nvSpPr>
          <p:cNvPr name="TextBox 12" id="12"/>
          <p:cNvSpPr txBox="true"/>
          <p:nvPr/>
        </p:nvSpPr>
        <p:spPr>
          <a:xfrm rot="0">
            <a:off x="13018451" y="3523074"/>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02.</a:t>
            </a:r>
          </a:p>
        </p:txBody>
      </p:sp>
      <p:sp>
        <p:nvSpPr>
          <p:cNvPr name="TextBox 13" id="13"/>
          <p:cNvSpPr txBox="true"/>
          <p:nvPr/>
        </p:nvSpPr>
        <p:spPr>
          <a:xfrm rot="0">
            <a:off x="9837298" y="6218375"/>
            <a:ext cx="2444489" cy="1940560"/>
          </a:xfrm>
          <a:prstGeom prst="rect">
            <a:avLst/>
          </a:prstGeom>
        </p:spPr>
        <p:txBody>
          <a:bodyPr anchor="t" rtlCol="false" tIns="0" lIns="0" bIns="0" rIns="0">
            <a:spAutoFit/>
          </a:bodyPr>
          <a:lstStyle/>
          <a:p>
            <a:pPr algn="l">
              <a:lnSpc>
                <a:spcPts val="2239"/>
              </a:lnSpc>
            </a:pPr>
            <a:r>
              <a:rPr lang="en-US" sz="1599">
                <a:solidFill>
                  <a:srgbClr val="201E1E"/>
                </a:solidFill>
                <a:latin typeface="Poppins"/>
                <a:ea typeface="Poppins"/>
                <a:cs typeface="Poppins"/>
                <a:sym typeface="Poppins"/>
              </a:rPr>
              <a:t>Tipe baju dengan motif kotak-kotak yang trendy, sempurna untuk gaya kasual dengan nuansa hangat dan nyaman.</a:t>
            </a:r>
          </a:p>
          <a:p>
            <a:pPr algn="l">
              <a:lnSpc>
                <a:spcPts val="2239"/>
              </a:lnSpc>
              <a:spcBef>
                <a:spcPct val="0"/>
              </a:spcBef>
            </a:pPr>
          </a:p>
        </p:txBody>
      </p:sp>
      <p:sp>
        <p:nvSpPr>
          <p:cNvPr name="TextBox 14" id="14"/>
          <p:cNvSpPr txBox="true"/>
          <p:nvPr/>
        </p:nvSpPr>
        <p:spPr>
          <a:xfrm rot="0">
            <a:off x="8974045" y="6199325"/>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03.</a:t>
            </a:r>
          </a:p>
        </p:txBody>
      </p:sp>
      <p:sp>
        <p:nvSpPr>
          <p:cNvPr name="TextBox 15" id="15"/>
          <p:cNvSpPr txBox="true"/>
          <p:nvPr/>
        </p:nvSpPr>
        <p:spPr>
          <a:xfrm rot="0">
            <a:off x="13881705" y="6218375"/>
            <a:ext cx="2444489" cy="1664335"/>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Poppins"/>
                <a:ea typeface="Poppins"/>
                <a:cs typeface="Poppins"/>
                <a:sym typeface="Poppins"/>
              </a:rPr>
              <a:t>Memiliki potongan longgar yang modis, cocok untuk Anda yang ingin tampil stylish dengan sentuhan kasual yang nyaman.</a:t>
            </a:r>
          </a:p>
        </p:txBody>
      </p:sp>
      <p:sp>
        <p:nvSpPr>
          <p:cNvPr name="TextBox 16" id="16"/>
          <p:cNvSpPr txBox="true"/>
          <p:nvPr/>
        </p:nvSpPr>
        <p:spPr>
          <a:xfrm rot="0">
            <a:off x="13018451" y="6199325"/>
            <a:ext cx="596554" cy="441177"/>
          </a:xfrm>
          <a:prstGeom prst="rect">
            <a:avLst/>
          </a:prstGeom>
        </p:spPr>
        <p:txBody>
          <a:bodyPr anchor="t" rtlCol="false" tIns="0" lIns="0" bIns="0" rIns="0">
            <a:spAutoFit/>
          </a:bodyPr>
          <a:lstStyle/>
          <a:p>
            <a:pPr algn="l">
              <a:lnSpc>
                <a:spcPts val="3499"/>
              </a:lnSpc>
              <a:spcBef>
                <a:spcPct val="0"/>
              </a:spcBef>
            </a:pPr>
            <a:r>
              <a:rPr lang="en-US" sz="2499" b="true">
                <a:solidFill>
                  <a:srgbClr val="866352"/>
                </a:solidFill>
                <a:latin typeface="Poppins Bold"/>
                <a:ea typeface="Poppins Bold"/>
                <a:cs typeface="Poppins Bold"/>
                <a:sym typeface="Poppins Bold"/>
              </a:rPr>
              <a:t>04.</a:t>
            </a:r>
          </a:p>
        </p:txBody>
      </p:sp>
      <p:sp>
        <p:nvSpPr>
          <p:cNvPr name="TextBox 17" id="17"/>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grpSp>
        <p:nvGrpSpPr>
          <p:cNvPr name="Group 18" id="18"/>
          <p:cNvGrpSpPr/>
          <p:nvPr/>
        </p:nvGrpSpPr>
        <p:grpSpPr>
          <a:xfrm rot="0">
            <a:off x="14975275" y="9024139"/>
            <a:ext cx="2608931" cy="775911"/>
            <a:chOff x="0" y="0"/>
            <a:chExt cx="1366484" cy="406400"/>
          </a:xfrm>
        </p:grpSpPr>
        <p:sp>
          <p:nvSpPr>
            <p:cNvPr name="Freeform 19" id="19">
              <a:hlinkClick r:id="rId8"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20" id="20"/>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145807" y="9135750"/>
            <a:ext cx="552688" cy="5526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777" r="0" b="-9777"/>
            </a:stretch>
          </a:blipFill>
        </p:spPr>
      </p:sp>
      <p:sp>
        <p:nvSpPr>
          <p:cNvPr name="Freeform 3" id="3"/>
          <p:cNvSpPr/>
          <p:nvPr/>
        </p:nvSpPr>
        <p:spPr>
          <a:xfrm flipH="false" flipV="false" rot="-5400000">
            <a:off x="17411815" y="8382115"/>
            <a:ext cx="1168247" cy="584124"/>
          </a:xfrm>
          <a:custGeom>
            <a:avLst/>
            <a:gdLst/>
            <a:ahLst/>
            <a:cxnLst/>
            <a:rect r="r" b="b" t="t" l="l"/>
            <a:pathLst>
              <a:path h="584124" w="1168247">
                <a:moveTo>
                  <a:pt x="0" y="0"/>
                </a:moveTo>
                <a:lnTo>
                  <a:pt x="1168247" y="0"/>
                </a:lnTo>
                <a:lnTo>
                  <a:pt x="1168247" y="584123"/>
                </a:lnTo>
                <a:lnTo>
                  <a:pt x="0" y="584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97860" y="464764"/>
            <a:ext cx="372691" cy="248305"/>
          </a:xfrm>
          <a:custGeom>
            <a:avLst/>
            <a:gdLst/>
            <a:ahLst/>
            <a:cxnLst/>
            <a:rect r="r" b="b" t="t" l="l"/>
            <a:pathLst>
              <a:path h="248305" w="372691">
                <a:moveTo>
                  <a:pt x="0" y="0"/>
                </a:moveTo>
                <a:lnTo>
                  <a:pt x="372691" y="0"/>
                </a:lnTo>
                <a:lnTo>
                  <a:pt x="372691" y="248305"/>
                </a:lnTo>
                <a:lnTo>
                  <a:pt x="0" y="24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0664347" y="-541593"/>
            <a:ext cx="4490986" cy="6155255"/>
            <a:chOff x="0" y="0"/>
            <a:chExt cx="6383249" cy="8748753"/>
          </a:xfrm>
        </p:grpSpPr>
        <p:sp>
          <p:nvSpPr>
            <p:cNvPr name="Freeform 6" id="6"/>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7"/>
              <a:stretch>
                <a:fillRect l="-28227" t="0" r="-28227" b="0"/>
              </a:stretch>
            </a:blipFill>
          </p:spPr>
        </p:sp>
        <p:sp>
          <p:nvSpPr>
            <p:cNvPr name="Freeform 7" id="7"/>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866352"/>
            </a:solidFill>
          </p:spPr>
        </p:sp>
      </p:grpSp>
      <p:grpSp>
        <p:nvGrpSpPr>
          <p:cNvPr name="Group 8" id="8"/>
          <p:cNvGrpSpPr>
            <a:grpSpLocks noChangeAspect="true"/>
          </p:cNvGrpSpPr>
          <p:nvPr/>
        </p:nvGrpSpPr>
        <p:grpSpPr>
          <a:xfrm rot="0">
            <a:off x="6143809" y="2065872"/>
            <a:ext cx="4490986" cy="6155255"/>
            <a:chOff x="0" y="0"/>
            <a:chExt cx="6383249" cy="8748753"/>
          </a:xfrm>
        </p:grpSpPr>
        <p:sp>
          <p:nvSpPr>
            <p:cNvPr name="Freeform 9" id="9"/>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8"/>
              <a:stretch>
                <a:fillRect l="-28227" t="0" r="-28227" b="0"/>
              </a:stretch>
            </a:blipFill>
          </p:spPr>
        </p:sp>
        <p:sp>
          <p:nvSpPr>
            <p:cNvPr name="Freeform 10" id="10"/>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866352"/>
            </a:solidFill>
          </p:spPr>
        </p:sp>
      </p:grpSp>
      <p:grpSp>
        <p:nvGrpSpPr>
          <p:cNvPr name="Group 11" id="11"/>
          <p:cNvGrpSpPr>
            <a:grpSpLocks noChangeAspect="true"/>
          </p:cNvGrpSpPr>
          <p:nvPr/>
        </p:nvGrpSpPr>
        <p:grpSpPr>
          <a:xfrm rot="0">
            <a:off x="1652824" y="4673337"/>
            <a:ext cx="4490986" cy="6155255"/>
            <a:chOff x="0" y="0"/>
            <a:chExt cx="6383249" cy="8748753"/>
          </a:xfrm>
        </p:grpSpPr>
        <p:sp>
          <p:nvSpPr>
            <p:cNvPr name="Freeform 12" id="12"/>
            <p:cNvSpPr/>
            <p:nvPr/>
          </p:nvSpPr>
          <p:spPr>
            <a:xfrm flipH="false" flipV="false" rot="0">
              <a:off x="648908" y="396173"/>
              <a:ext cx="5085446" cy="7956401"/>
            </a:xfrm>
            <a:custGeom>
              <a:avLst/>
              <a:gdLst/>
              <a:ahLst/>
              <a:cxnLst/>
              <a:rect r="r" b="b" t="t" l="l"/>
              <a:pathLst>
                <a:path h="7956401" w="5085446">
                  <a:moveTo>
                    <a:pt x="2542716" y="7956401"/>
                  </a:moveTo>
                  <a:cubicBezTo>
                    <a:pt x="1140657" y="7956401"/>
                    <a:pt x="0" y="6815733"/>
                    <a:pt x="0" y="5413673"/>
                  </a:cubicBezTo>
                  <a:lnTo>
                    <a:pt x="0" y="2542723"/>
                  </a:lnTo>
                  <a:cubicBezTo>
                    <a:pt x="0" y="1140663"/>
                    <a:pt x="1140655" y="0"/>
                    <a:pt x="2542716" y="0"/>
                  </a:cubicBezTo>
                  <a:cubicBezTo>
                    <a:pt x="3944777" y="0"/>
                    <a:pt x="5085444" y="1140662"/>
                    <a:pt x="5085444" y="2542723"/>
                  </a:cubicBezTo>
                  <a:lnTo>
                    <a:pt x="5085444" y="5413673"/>
                  </a:lnTo>
                  <a:cubicBezTo>
                    <a:pt x="5085445" y="6815733"/>
                    <a:pt x="3944777" y="7956401"/>
                    <a:pt x="2542716" y="7956401"/>
                  </a:cubicBezTo>
                  <a:close/>
                </a:path>
              </a:pathLst>
            </a:custGeom>
            <a:blipFill>
              <a:blip r:embed="rId9"/>
              <a:stretch>
                <a:fillRect l="-28227" t="0" r="-28227" b="0"/>
              </a:stretch>
            </a:blipFill>
          </p:spPr>
        </p:sp>
        <p:sp>
          <p:nvSpPr>
            <p:cNvPr name="Freeform 13" id="13"/>
            <p:cNvSpPr/>
            <p:nvPr/>
          </p:nvSpPr>
          <p:spPr>
            <a:xfrm flipH="false" flipV="false" rot="0">
              <a:off x="14" y="5650"/>
              <a:ext cx="6383236" cy="8737452"/>
            </a:xfrm>
            <a:custGeom>
              <a:avLst/>
              <a:gdLst/>
              <a:ahLst/>
              <a:cxnLst/>
              <a:rect r="r" b="b" t="t" l="l"/>
              <a:pathLst>
                <a:path h="8737452" w="6383236">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866352"/>
            </a:solidFill>
          </p:spPr>
        </p:sp>
      </p:grpSp>
      <p:grpSp>
        <p:nvGrpSpPr>
          <p:cNvPr name="Group 14" id="14"/>
          <p:cNvGrpSpPr/>
          <p:nvPr/>
        </p:nvGrpSpPr>
        <p:grpSpPr>
          <a:xfrm rot="0">
            <a:off x="14975275" y="9024139"/>
            <a:ext cx="2608931" cy="775911"/>
            <a:chOff x="0" y="0"/>
            <a:chExt cx="1366484" cy="406400"/>
          </a:xfrm>
        </p:grpSpPr>
        <p:sp>
          <p:nvSpPr>
            <p:cNvPr name="Freeform 15" id="15">
              <a:hlinkClick r:id="rId10" action="ppaction://hlinksldjump"/>
            </p:cNvPr>
            <p:cNvSpPr/>
            <p:nvPr/>
          </p:nvSpPr>
          <p:spPr>
            <a:xfrm flipH="false" flipV="false" rot="0">
              <a:off x="0" y="0"/>
              <a:ext cx="1366484" cy="406400"/>
            </a:xfrm>
            <a:custGeom>
              <a:avLst/>
              <a:gdLst/>
              <a:ahLst/>
              <a:cxnLst/>
              <a:rect r="r" b="b" t="t" l="l"/>
              <a:pathLst>
                <a:path h="406400" w="1366484">
                  <a:moveTo>
                    <a:pt x="1163284" y="0"/>
                  </a:moveTo>
                  <a:cubicBezTo>
                    <a:pt x="1275508" y="0"/>
                    <a:pt x="1366484" y="90976"/>
                    <a:pt x="1366484" y="203200"/>
                  </a:cubicBezTo>
                  <a:cubicBezTo>
                    <a:pt x="1366484" y="315424"/>
                    <a:pt x="1275508" y="406400"/>
                    <a:pt x="1163284" y="406400"/>
                  </a:cubicBezTo>
                  <a:lnTo>
                    <a:pt x="203200" y="406400"/>
                  </a:lnTo>
                  <a:cubicBezTo>
                    <a:pt x="90976" y="406400"/>
                    <a:pt x="0" y="315424"/>
                    <a:pt x="0" y="203200"/>
                  </a:cubicBezTo>
                  <a:cubicBezTo>
                    <a:pt x="0" y="90976"/>
                    <a:pt x="90976" y="0"/>
                    <a:pt x="203200" y="0"/>
                  </a:cubicBezTo>
                  <a:close/>
                </a:path>
              </a:pathLst>
            </a:custGeom>
            <a:solidFill>
              <a:srgbClr val="866352"/>
            </a:solidFill>
          </p:spPr>
        </p:sp>
        <p:sp>
          <p:nvSpPr>
            <p:cNvPr name="TextBox 16" id="16"/>
            <p:cNvSpPr txBox="true"/>
            <p:nvPr/>
          </p:nvSpPr>
          <p:spPr>
            <a:xfrm>
              <a:off x="0" y="-57150"/>
              <a:ext cx="1366484" cy="463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145807" y="9135750"/>
            <a:ext cx="552688" cy="5526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5293119" y="9308869"/>
            <a:ext cx="258065" cy="206452"/>
          </a:xfrm>
          <a:custGeom>
            <a:avLst/>
            <a:gdLst/>
            <a:ahLst/>
            <a:cxnLst/>
            <a:rect r="r" b="b" t="t" l="l"/>
            <a:pathLst>
              <a:path h="206452" w="258065">
                <a:moveTo>
                  <a:pt x="0" y="0"/>
                </a:moveTo>
                <a:lnTo>
                  <a:pt x="258065" y="0"/>
                </a:lnTo>
                <a:lnTo>
                  <a:pt x="258065" y="206452"/>
                </a:lnTo>
                <a:lnTo>
                  <a:pt x="0" y="2064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652824" y="1874202"/>
            <a:ext cx="5003828" cy="2140831"/>
          </a:xfrm>
          <a:prstGeom prst="rect">
            <a:avLst/>
          </a:prstGeom>
        </p:spPr>
        <p:txBody>
          <a:bodyPr anchor="t" rtlCol="false" tIns="0" lIns="0" bIns="0" rIns="0">
            <a:spAutoFit/>
          </a:bodyPr>
          <a:lstStyle/>
          <a:p>
            <a:pPr algn="l">
              <a:lnSpc>
                <a:spcPts val="8342"/>
              </a:lnSpc>
            </a:pPr>
            <a:r>
              <a:rPr lang="en-US" sz="6782" spc="-196">
                <a:solidFill>
                  <a:srgbClr val="866352"/>
                </a:solidFill>
                <a:latin typeface="LynxTH Serif"/>
                <a:ea typeface="LynxTH Serif"/>
                <a:cs typeface="LynxTH Serif"/>
                <a:sym typeface="LynxTH Serif"/>
              </a:rPr>
              <a:t>Galeri Baju Di Toko Kami</a:t>
            </a:r>
          </a:p>
        </p:txBody>
      </p:sp>
      <p:sp>
        <p:nvSpPr>
          <p:cNvPr name="TextBox 22" id="22"/>
          <p:cNvSpPr txBox="true"/>
          <p:nvPr/>
        </p:nvSpPr>
        <p:spPr>
          <a:xfrm rot="0">
            <a:off x="10698702" y="5882372"/>
            <a:ext cx="7589298" cy="2966720"/>
          </a:xfrm>
          <a:prstGeom prst="rect">
            <a:avLst/>
          </a:prstGeom>
        </p:spPr>
        <p:txBody>
          <a:bodyPr anchor="t" rtlCol="false" tIns="0" lIns="0" bIns="0" rIns="0">
            <a:spAutoFit/>
          </a:bodyPr>
          <a:lstStyle/>
          <a:p>
            <a:pPr algn="l">
              <a:lnSpc>
                <a:spcPts val="2379"/>
              </a:lnSpc>
              <a:spcBef>
                <a:spcPct val="0"/>
              </a:spcBef>
            </a:pPr>
            <a:r>
              <a:rPr lang="en-US" sz="1699">
                <a:solidFill>
                  <a:srgbClr val="201E1E"/>
                </a:solidFill>
                <a:latin typeface="Poppins"/>
                <a:ea typeface="Poppins"/>
                <a:cs typeface="Poppins"/>
                <a:sym typeface="Poppins"/>
              </a:rPr>
              <a:t>“Di Qainz &amp; Co, kami menghadirkan koleksi baju yang dirancang khusus untuk memenuhi kebutuhan fashion Anda dengan gaya yang stylish dan kualitas yang tak tertandingi. Setiap kemeja dalam koleksi kami dibuat dari bahan berkualitas tinggi, memberikan kenyamanan dan daya tahan yang optimal. Di Qainz &amp; Co, kami percaya bahwa fashion adalah cara untuk mengekspresikan diri. Kami berkomitmen untuk memberikan pengalaman belanja yang memuaskan dengan produk-produk yang fashionable dan berkualitas tinggi, serta layanan konsultasi gaya untuk membantu Anda menemukan outfit yang tepat sesuai kepribadian dan kebutuhan Anda."</a:t>
            </a:r>
          </a:p>
        </p:txBody>
      </p:sp>
      <p:sp>
        <p:nvSpPr>
          <p:cNvPr name="TextBox 23" id="23"/>
          <p:cNvSpPr txBox="true"/>
          <p:nvPr/>
        </p:nvSpPr>
        <p:spPr>
          <a:xfrm rot="0">
            <a:off x="14110935" y="5405700"/>
            <a:ext cx="4177065" cy="358775"/>
          </a:xfrm>
          <a:prstGeom prst="rect">
            <a:avLst/>
          </a:prstGeom>
        </p:spPr>
        <p:txBody>
          <a:bodyPr anchor="t" rtlCol="false" tIns="0" lIns="0" bIns="0" rIns="0">
            <a:spAutoFit/>
          </a:bodyPr>
          <a:lstStyle/>
          <a:p>
            <a:pPr algn="l">
              <a:lnSpc>
                <a:spcPts val="2799"/>
              </a:lnSpc>
              <a:spcBef>
                <a:spcPct val="0"/>
              </a:spcBef>
            </a:pPr>
            <a:r>
              <a:rPr lang="en-US" sz="1999" b="true">
                <a:solidFill>
                  <a:srgbClr val="866352"/>
                </a:solidFill>
                <a:latin typeface="Poppins Bold"/>
                <a:ea typeface="Poppins Bold"/>
                <a:cs typeface="Poppins Bold"/>
                <a:sym typeface="Poppins Bold"/>
              </a:rPr>
              <a:t>Tentang Baju Kami</a:t>
            </a:r>
          </a:p>
        </p:txBody>
      </p:sp>
      <p:sp>
        <p:nvSpPr>
          <p:cNvPr name="TextBox 24" id="24"/>
          <p:cNvSpPr txBox="true"/>
          <p:nvPr/>
        </p:nvSpPr>
        <p:spPr>
          <a:xfrm rot="0">
            <a:off x="488144" y="531766"/>
            <a:ext cx="1975159" cy="395269"/>
          </a:xfrm>
          <a:prstGeom prst="rect">
            <a:avLst/>
          </a:prstGeom>
        </p:spPr>
        <p:txBody>
          <a:bodyPr anchor="t" rtlCol="false" tIns="0" lIns="0" bIns="0" rIns="0">
            <a:spAutoFit/>
          </a:bodyPr>
          <a:lstStyle/>
          <a:p>
            <a:pPr algn="l">
              <a:lnSpc>
                <a:spcPts val="3214"/>
              </a:lnSpc>
              <a:spcBef>
                <a:spcPct val="0"/>
              </a:spcBef>
            </a:pPr>
            <a:r>
              <a:rPr lang="en-US" sz="2296">
                <a:solidFill>
                  <a:srgbClr val="866352"/>
                </a:solidFill>
                <a:latin typeface="LynxTH Serif"/>
                <a:ea typeface="LynxTH Serif"/>
                <a:cs typeface="LynxTH Serif"/>
                <a:sym typeface="LynxTH Serif"/>
              </a:rPr>
              <a:t>QAINZ &amp; Co.</a:t>
            </a:r>
          </a:p>
        </p:txBody>
      </p:sp>
      <p:sp>
        <p:nvSpPr>
          <p:cNvPr name="TextBox 25" id="25"/>
          <p:cNvSpPr txBox="true"/>
          <p:nvPr/>
        </p:nvSpPr>
        <p:spPr>
          <a:xfrm rot="0">
            <a:off x="16095524" y="9229800"/>
            <a:ext cx="1608353" cy="317050"/>
          </a:xfrm>
          <a:prstGeom prst="rect">
            <a:avLst/>
          </a:prstGeom>
        </p:spPr>
        <p:txBody>
          <a:bodyPr anchor="t" rtlCol="false" tIns="0" lIns="0" bIns="0" rIns="0">
            <a:spAutoFit/>
          </a:bodyPr>
          <a:lstStyle/>
          <a:p>
            <a:pPr algn="l">
              <a:lnSpc>
                <a:spcPts val="2561"/>
              </a:lnSpc>
              <a:spcBef>
                <a:spcPct val="0"/>
              </a:spcBef>
            </a:pPr>
            <a:r>
              <a:rPr lang="en-US" sz="1829" b="true">
                <a:solidFill>
                  <a:srgbClr val="FFFFFF"/>
                </a:solidFill>
                <a:latin typeface="Poppins Bold"/>
                <a:ea typeface="Poppins Bold"/>
                <a:cs typeface="Poppins Bold"/>
                <a:sym typeface="Poppins Bold"/>
              </a:rPr>
              <a:t>Next Slide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DAGTbqYzA4A</dc:identifier>
  <dcterms:modified xsi:type="dcterms:W3CDTF">2011-08-01T06:04:30Z</dcterms:modified>
  <cp:revision>1</cp:revision>
  <dc:title>QAINZ &amp; Co.</dc:title>
</cp:coreProperties>
</file>